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3" r:id="rId2"/>
    <p:sldId id="257" r:id="rId3"/>
    <p:sldId id="260" r:id="rId4"/>
    <p:sldId id="261" r:id="rId5"/>
    <p:sldId id="268" r:id="rId6"/>
    <p:sldId id="269" r:id="rId7"/>
    <p:sldId id="276" r:id="rId8"/>
    <p:sldId id="267" r:id="rId9"/>
    <p:sldId id="270" r:id="rId10"/>
    <p:sldId id="272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82865" autoAdjust="0"/>
  </p:normalViewPr>
  <p:slideViewPr>
    <p:cSldViewPr>
      <p:cViewPr varScale="1">
        <p:scale>
          <a:sx n="71" d="100"/>
          <a:sy n="71" d="100"/>
        </p:scale>
        <p:origin x="1560" y="78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C45E024-F293-42DF-A7A8-0B1122174111}" type="datetimeFigureOut">
              <a:rPr lang="en-US" smtClean="0"/>
              <a:t>17-May-22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5544E8F-4452-42F6-A926-63DCB662D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94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44E8F-4452-42F6-A926-63DCB662DA0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24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44E8F-4452-42F6-A926-63DCB662DA0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739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44E8F-4452-42F6-A926-63DCB662DA0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739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44E8F-4452-42F6-A926-63DCB662DA0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76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44E8F-4452-42F6-A926-63DCB662DA0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48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44E8F-4452-42F6-A926-63DCB662DA0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0607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44E8F-4452-42F6-A926-63DCB662DA0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3619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544E8F-4452-42F6-A926-63DCB662DA0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9607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44E8F-4452-42F6-A926-63DCB662DA0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74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17-May-22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17-May-22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17-May-22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17-May-22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17-May-22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17-May-22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17-May-22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cxnSpLocks/>
          </p:cNvCxnSpPr>
          <p:nvPr/>
        </p:nvCxnSpPr>
        <p:spPr>
          <a:xfrm>
            <a:off x="4419600" y="2179320"/>
            <a:ext cx="0" cy="6400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76200" y="76200"/>
            <a:ext cx="8961120" cy="6675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04800" y="152400"/>
            <a:ext cx="8458200" cy="1143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BOARD OF DIRECTORS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048000" y="1447800"/>
            <a:ext cx="2819400" cy="7620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Chairperson</a:t>
            </a:r>
          </a:p>
          <a:p>
            <a:pPr algn="ctr"/>
            <a:r>
              <a:rPr lang="en-US" b="1" i="1" dirty="0">
                <a:solidFill>
                  <a:schemeClr val="tx1"/>
                </a:solidFill>
              </a:rPr>
              <a:t>Dr. Shereen Fathy</a:t>
            </a: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>
            <a:off x="1111581" y="2819400"/>
            <a:ext cx="7270419" cy="20956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111581" y="2819400"/>
            <a:ext cx="0" cy="38100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038600" y="2819400"/>
            <a:ext cx="0" cy="38100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8382000" y="2819400"/>
            <a:ext cx="0" cy="38100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6214362" y="3038776"/>
            <a:ext cx="1422544" cy="237142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>
                <a:solidFill>
                  <a:schemeClr val="tx1"/>
                </a:solidFill>
              </a:rPr>
              <a:t>Eng. Hany Abd El Wahab</a:t>
            </a:r>
          </a:p>
          <a:p>
            <a:pPr algn="ctr"/>
            <a:endParaRPr lang="en-US" sz="1600" b="1" i="1" dirty="0">
              <a:solidFill>
                <a:schemeClr val="tx1"/>
              </a:solidFill>
            </a:endParaRPr>
          </a:p>
          <a:p>
            <a:pPr algn="ctr"/>
            <a:endParaRPr lang="en-US" sz="1600" b="1" i="1" dirty="0">
              <a:solidFill>
                <a:schemeClr val="tx1"/>
              </a:solidFill>
            </a:endParaRPr>
          </a:p>
          <a:p>
            <a:pPr algn="ctr"/>
            <a:r>
              <a:rPr lang="en-US" sz="1500" dirty="0">
                <a:solidFill>
                  <a:schemeClr val="tx1"/>
                </a:solidFill>
              </a:rPr>
              <a:t>Board Member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200400" y="3038775"/>
            <a:ext cx="1492584" cy="237142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i="1" dirty="0">
              <a:solidFill>
                <a:schemeClr val="tx1"/>
              </a:solidFill>
            </a:endParaRPr>
          </a:p>
          <a:p>
            <a:pPr algn="ctr"/>
            <a:r>
              <a:rPr lang="en-US" sz="1600" b="1" i="1" dirty="0">
                <a:solidFill>
                  <a:schemeClr val="tx1"/>
                </a:solidFill>
              </a:rPr>
              <a:t>Dr. Mohamed </a:t>
            </a:r>
            <a:r>
              <a:rPr lang="en-US" sz="1600" b="1" i="1" dirty="0" err="1">
                <a:solidFill>
                  <a:schemeClr val="tx1"/>
                </a:solidFill>
              </a:rPr>
              <a:t>Alaa</a:t>
            </a:r>
            <a:endParaRPr lang="en-US" sz="1600" b="1" i="1" dirty="0">
              <a:solidFill>
                <a:schemeClr val="tx1"/>
              </a:solidFill>
            </a:endParaRPr>
          </a:p>
          <a:p>
            <a:pPr algn="ctr"/>
            <a:endParaRPr lang="en-US" sz="1600" b="1" i="1" dirty="0">
              <a:solidFill>
                <a:schemeClr val="tx1"/>
              </a:solidFill>
            </a:endParaRPr>
          </a:p>
          <a:p>
            <a:pPr algn="ctr"/>
            <a:r>
              <a:rPr lang="en-US" sz="1500" dirty="0">
                <a:solidFill>
                  <a:schemeClr val="tx1"/>
                </a:solidFill>
              </a:rPr>
              <a:t>Operations Manager</a:t>
            </a:r>
          </a:p>
          <a:p>
            <a:pPr algn="ctr"/>
            <a:endParaRPr lang="en-US" sz="1500" dirty="0">
              <a:solidFill>
                <a:schemeClr val="tx1"/>
              </a:solidFill>
            </a:endParaRPr>
          </a:p>
          <a:p>
            <a:pPr algn="ctr"/>
            <a:r>
              <a:rPr lang="en-US" sz="1500" dirty="0">
                <a:solidFill>
                  <a:schemeClr val="tx1"/>
                </a:solidFill>
              </a:rPr>
              <a:t>Board Member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766787" y="3027043"/>
            <a:ext cx="1405413" cy="2383155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>
                <a:solidFill>
                  <a:schemeClr val="tx1"/>
                </a:solidFill>
              </a:rPr>
              <a:t>Mr. Omar El </a:t>
            </a:r>
            <a:r>
              <a:rPr lang="en-US" sz="1600" b="1" i="1" dirty="0" err="1">
                <a:solidFill>
                  <a:schemeClr val="tx1"/>
                </a:solidFill>
              </a:rPr>
              <a:t>Hawary</a:t>
            </a:r>
            <a:endParaRPr lang="en-US" sz="1600" b="1" i="1" dirty="0">
              <a:solidFill>
                <a:schemeClr val="tx1"/>
              </a:solidFill>
            </a:endParaRPr>
          </a:p>
          <a:p>
            <a:pPr algn="ctr"/>
            <a:endParaRPr lang="en-US" sz="1600" b="1" i="1" dirty="0">
              <a:solidFill>
                <a:schemeClr val="tx1"/>
              </a:solidFill>
            </a:endParaRPr>
          </a:p>
          <a:p>
            <a:pPr algn="ctr"/>
            <a:endParaRPr lang="en-US" sz="1600" b="1" i="1" dirty="0">
              <a:solidFill>
                <a:schemeClr val="tx1"/>
              </a:solidFill>
            </a:endParaRPr>
          </a:p>
          <a:p>
            <a:pPr algn="ctr"/>
            <a:endParaRPr lang="en-US" sz="1600" b="1" i="1" dirty="0">
              <a:solidFill>
                <a:schemeClr val="tx1"/>
              </a:solidFill>
            </a:endParaRPr>
          </a:p>
          <a:p>
            <a:pPr algn="ctr"/>
            <a:r>
              <a:rPr lang="en-US" sz="1500" dirty="0">
                <a:solidFill>
                  <a:schemeClr val="tx1"/>
                </a:solidFill>
              </a:rPr>
              <a:t>Board Member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676399" y="3083224"/>
            <a:ext cx="1447795" cy="2326975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>
                <a:solidFill>
                  <a:schemeClr val="tx1"/>
                </a:solidFill>
              </a:rPr>
              <a:t>Dr. </a:t>
            </a:r>
            <a:r>
              <a:rPr lang="en-US" sz="1600" b="1" i="1" dirty="0" err="1">
                <a:solidFill>
                  <a:schemeClr val="tx1"/>
                </a:solidFill>
              </a:rPr>
              <a:t>Alaa</a:t>
            </a:r>
            <a:r>
              <a:rPr lang="en-US" sz="1600" b="1" i="1" dirty="0">
                <a:solidFill>
                  <a:schemeClr val="tx1"/>
                </a:solidFill>
              </a:rPr>
              <a:t> Ghazi</a:t>
            </a: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500" dirty="0">
                <a:solidFill>
                  <a:schemeClr val="tx1"/>
                </a:solidFill>
              </a:rPr>
              <a:t>C.E.O </a:t>
            </a:r>
          </a:p>
          <a:p>
            <a:pPr algn="ctr"/>
            <a:endParaRPr lang="en-US" sz="1500" b="1" dirty="0">
              <a:solidFill>
                <a:schemeClr val="tx1"/>
              </a:solidFill>
            </a:endParaRPr>
          </a:p>
          <a:p>
            <a:pPr algn="ctr"/>
            <a:r>
              <a:rPr lang="en-US" sz="1500" dirty="0">
                <a:solidFill>
                  <a:schemeClr val="tx1"/>
                </a:solidFill>
              </a:rPr>
              <a:t>Board Member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803521" y="6470628"/>
            <a:ext cx="12337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September 2021</a:t>
            </a:r>
          </a:p>
          <a:p>
            <a:endParaRPr lang="en-US" sz="12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5520221" y="2819400"/>
            <a:ext cx="0" cy="22860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14">
            <a:extLst>
              <a:ext uri="{FF2B5EF4-FFF2-40B4-BE49-F238E27FC236}">
                <a16:creationId xmlns:a16="http://schemas.microsoft.com/office/drawing/2014/main" id="{661E596F-113E-4135-8ED2-618E6A47B050}"/>
              </a:ext>
            </a:extLst>
          </p:cNvPr>
          <p:cNvSpPr/>
          <p:nvPr/>
        </p:nvSpPr>
        <p:spPr>
          <a:xfrm>
            <a:off x="124504" y="3083225"/>
            <a:ext cx="1492584" cy="2306018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>
                <a:solidFill>
                  <a:schemeClr val="tx1"/>
                </a:solidFill>
              </a:rPr>
              <a:t>Mr. </a:t>
            </a:r>
            <a:r>
              <a:rPr lang="en-US" sz="1600" b="1" i="1" dirty="0" err="1">
                <a:solidFill>
                  <a:schemeClr val="tx1"/>
                </a:solidFill>
              </a:rPr>
              <a:t>Raafat</a:t>
            </a:r>
            <a:r>
              <a:rPr lang="en-US" sz="1600" b="1" i="1" dirty="0">
                <a:solidFill>
                  <a:schemeClr val="tx1"/>
                </a:solidFill>
              </a:rPr>
              <a:t> El </a:t>
            </a:r>
            <a:r>
              <a:rPr lang="en-US" sz="1600" b="1" i="1" dirty="0" err="1">
                <a:solidFill>
                  <a:schemeClr val="tx1"/>
                </a:solidFill>
              </a:rPr>
              <a:t>Hawary</a:t>
            </a:r>
            <a:endParaRPr lang="en-US" sz="1600" b="1" i="1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500" dirty="0">
                <a:solidFill>
                  <a:schemeClr val="tx1"/>
                </a:solidFill>
              </a:rPr>
              <a:t>Legal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500" dirty="0">
                <a:solidFill>
                  <a:schemeClr val="tx1"/>
                </a:solidFill>
              </a:rPr>
              <a:t>Representative</a:t>
            </a:r>
          </a:p>
          <a:p>
            <a:pPr algn="ctr"/>
            <a:endParaRPr lang="en-US" sz="1500" dirty="0">
              <a:solidFill>
                <a:schemeClr val="tx1"/>
              </a:solidFill>
            </a:endParaRPr>
          </a:p>
          <a:p>
            <a:pPr algn="ctr"/>
            <a:r>
              <a:rPr lang="en-US" sz="1500" dirty="0">
                <a:solidFill>
                  <a:schemeClr val="tx1"/>
                </a:solidFill>
              </a:rPr>
              <a:t>Board Member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C597844-6619-45B0-BF5F-0A10436EE449}"/>
              </a:ext>
            </a:extLst>
          </p:cNvPr>
          <p:cNvCxnSpPr>
            <a:cxnSpLocks/>
          </p:cNvCxnSpPr>
          <p:nvPr/>
        </p:nvCxnSpPr>
        <p:spPr>
          <a:xfrm>
            <a:off x="2541555" y="2819400"/>
            <a:ext cx="0" cy="275593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3">
            <a:extLst>
              <a:ext uri="{FF2B5EF4-FFF2-40B4-BE49-F238E27FC236}">
                <a16:creationId xmlns:a16="http://schemas.microsoft.com/office/drawing/2014/main" id="{900ADA57-6939-4FD0-8CB1-A3686FEBA881}"/>
              </a:ext>
            </a:extLst>
          </p:cNvPr>
          <p:cNvSpPr/>
          <p:nvPr/>
        </p:nvSpPr>
        <p:spPr>
          <a:xfrm>
            <a:off x="7679069" y="3047999"/>
            <a:ext cx="1312532" cy="2383155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>
                <a:solidFill>
                  <a:schemeClr val="tx1"/>
                </a:solidFill>
              </a:rPr>
              <a:t>Mr. Walid Mustafa</a:t>
            </a:r>
          </a:p>
          <a:p>
            <a:pPr algn="ctr"/>
            <a:endParaRPr lang="en-US" sz="1600" b="1" i="1" dirty="0">
              <a:solidFill>
                <a:schemeClr val="tx1"/>
              </a:solidFill>
            </a:endParaRPr>
          </a:p>
          <a:p>
            <a:pPr algn="ctr"/>
            <a:endParaRPr lang="en-US" sz="1600" b="1" i="1" dirty="0">
              <a:solidFill>
                <a:schemeClr val="tx1"/>
              </a:solidFill>
            </a:endParaRPr>
          </a:p>
          <a:p>
            <a:pPr algn="ctr"/>
            <a:endParaRPr lang="en-US" sz="1600" b="1" i="1" dirty="0">
              <a:solidFill>
                <a:schemeClr val="tx1"/>
              </a:solidFill>
            </a:endParaRPr>
          </a:p>
          <a:p>
            <a:pPr algn="ctr"/>
            <a:r>
              <a:rPr lang="en-US" sz="1500" dirty="0">
                <a:solidFill>
                  <a:schemeClr val="tx1"/>
                </a:solidFill>
              </a:rPr>
              <a:t>Board Member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7FA2BB3-ECC8-4430-9B8C-B24892F2013A}"/>
              </a:ext>
            </a:extLst>
          </p:cNvPr>
          <p:cNvCxnSpPr/>
          <p:nvPr/>
        </p:nvCxnSpPr>
        <p:spPr>
          <a:xfrm>
            <a:off x="6934200" y="2840356"/>
            <a:ext cx="0" cy="22860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9407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Straight Connector 92"/>
          <p:cNvCxnSpPr/>
          <p:nvPr/>
        </p:nvCxnSpPr>
        <p:spPr>
          <a:xfrm flipH="1" flipV="1">
            <a:off x="167640" y="5213659"/>
            <a:ext cx="27432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cxnSpLocks/>
          </p:cNvCxnSpPr>
          <p:nvPr/>
        </p:nvCxnSpPr>
        <p:spPr>
          <a:xfrm>
            <a:off x="2958230" y="3646988"/>
            <a:ext cx="0" cy="2565561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 flipV="1">
            <a:off x="2958230" y="4038600"/>
            <a:ext cx="27432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152400" y="2990542"/>
            <a:ext cx="27432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 flipH="1" flipV="1">
            <a:off x="152400" y="2277055"/>
            <a:ext cx="7628784" cy="6382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228600" y="2441806"/>
            <a:ext cx="1101107" cy="109747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Special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Educational 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Needs 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Coordinator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(SEN)</a:t>
            </a:r>
          </a:p>
        </p:txBody>
      </p:sp>
      <p:cxnSp>
        <p:nvCxnSpPr>
          <p:cNvPr id="17" name="Straight Connector 16"/>
          <p:cNvCxnSpPr>
            <a:cxnSpLocks/>
          </p:cNvCxnSpPr>
          <p:nvPr/>
        </p:nvCxnSpPr>
        <p:spPr>
          <a:xfrm>
            <a:off x="152401" y="2286000"/>
            <a:ext cx="10102" cy="3514477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209082" y="4196849"/>
            <a:ext cx="1101107" cy="33048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Doctor</a:t>
            </a:r>
          </a:p>
        </p:txBody>
      </p:sp>
      <p:cxnSp>
        <p:nvCxnSpPr>
          <p:cNvPr id="21" name="Straight Connector 20"/>
          <p:cNvCxnSpPr>
            <a:cxnSpLocks/>
          </p:cNvCxnSpPr>
          <p:nvPr/>
        </p:nvCxnSpPr>
        <p:spPr>
          <a:xfrm flipH="1" flipV="1">
            <a:off x="161646" y="4413256"/>
            <a:ext cx="47436" cy="7368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198857" y="4654049"/>
            <a:ext cx="1101107" cy="33048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Psychiatrist</a:t>
            </a:r>
          </a:p>
        </p:txBody>
      </p:sp>
      <p:cxnSp>
        <p:nvCxnSpPr>
          <p:cNvPr id="23" name="Straight Connector 22"/>
          <p:cNvCxnSpPr>
            <a:cxnSpLocks/>
          </p:cNvCxnSpPr>
          <p:nvPr/>
        </p:nvCxnSpPr>
        <p:spPr>
          <a:xfrm flipH="1">
            <a:off x="152401" y="4823846"/>
            <a:ext cx="46456" cy="7574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206389" y="5507000"/>
            <a:ext cx="1089011" cy="45135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Hygiene Supervisor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3038557" y="4745488"/>
            <a:ext cx="1151236" cy="35991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Senior Admin Officer</a:t>
            </a:r>
          </a:p>
        </p:txBody>
      </p:sp>
      <p:cxnSp>
        <p:nvCxnSpPr>
          <p:cNvPr id="34" name="Straight Connector 33"/>
          <p:cNvCxnSpPr>
            <a:cxnSpLocks/>
          </p:cNvCxnSpPr>
          <p:nvPr/>
        </p:nvCxnSpPr>
        <p:spPr>
          <a:xfrm>
            <a:off x="1371600" y="2286000"/>
            <a:ext cx="0" cy="4247412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1402080" y="4800600"/>
            <a:ext cx="27432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 flipV="1">
            <a:off x="1368161" y="6172200"/>
            <a:ext cx="27432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cxnSpLocks/>
          </p:cNvCxnSpPr>
          <p:nvPr/>
        </p:nvCxnSpPr>
        <p:spPr>
          <a:xfrm flipH="1" flipV="1">
            <a:off x="1357695" y="2734594"/>
            <a:ext cx="65586" cy="8606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 flipV="1">
            <a:off x="1380515" y="4419600"/>
            <a:ext cx="27432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1431431" y="6005690"/>
            <a:ext cx="1181148" cy="30577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Security Sup.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2667000" y="2362201"/>
            <a:ext cx="1762457" cy="558808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PYP 1 to 8 Headmistress</a:t>
            </a:r>
          </a:p>
          <a:p>
            <a:pPr algn="ctr"/>
            <a:r>
              <a:rPr lang="en-GB" sz="1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Ms. Doaa Fekry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2666999" y="2971800"/>
            <a:ext cx="1722111" cy="66592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PYP 1 to 8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IB Coordinator </a:t>
            </a:r>
            <a:endParaRPr lang="en-GB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11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Ms. Ola Hakeem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6401365" y="2393999"/>
            <a:ext cx="2285435" cy="483519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DP Headmistress</a:t>
            </a:r>
          </a:p>
          <a:p>
            <a:pPr algn="ctr"/>
            <a:r>
              <a:rPr lang="en-GB" sz="1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</a:t>
            </a:r>
            <a:r>
              <a:rPr lang="en-GB" sz="1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Menna</a:t>
            </a:r>
            <a:r>
              <a:rPr lang="en-GB" sz="1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Shawky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2702745" y="5583634"/>
            <a:ext cx="984851" cy="388399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Supervisors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3047999" y="4288288"/>
            <a:ext cx="1151235" cy="35991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Librarian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2701061" y="6019050"/>
            <a:ext cx="984851" cy="431058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Teachers A &amp; B</a:t>
            </a:r>
          </a:p>
        </p:txBody>
      </p:sp>
      <p:cxnSp>
        <p:nvCxnSpPr>
          <p:cNvPr id="96" name="Straight Connector 95"/>
          <p:cNvCxnSpPr>
            <a:cxnSpLocks/>
          </p:cNvCxnSpPr>
          <p:nvPr/>
        </p:nvCxnSpPr>
        <p:spPr>
          <a:xfrm>
            <a:off x="7426015" y="3254660"/>
            <a:ext cx="9084" cy="314614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ounded Rectangle 103"/>
          <p:cNvSpPr/>
          <p:nvPr/>
        </p:nvSpPr>
        <p:spPr>
          <a:xfrm>
            <a:off x="7194327" y="6019800"/>
            <a:ext cx="1005840" cy="33048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Supervisors</a:t>
            </a:r>
          </a:p>
        </p:txBody>
      </p:sp>
      <p:sp>
        <p:nvSpPr>
          <p:cNvPr id="105" name="Rounded Rectangle 104"/>
          <p:cNvSpPr/>
          <p:nvPr/>
        </p:nvSpPr>
        <p:spPr>
          <a:xfrm>
            <a:off x="7534330" y="3733800"/>
            <a:ext cx="1063868" cy="30087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Librarian</a:t>
            </a:r>
          </a:p>
        </p:txBody>
      </p:sp>
      <p:sp>
        <p:nvSpPr>
          <p:cNvPr id="106" name="Rounded Rectangle 105"/>
          <p:cNvSpPr/>
          <p:nvPr/>
        </p:nvSpPr>
        <p:spPr>
          <a:xfrm>
            <a:off x="7216730" y="6388071"/>
            <a:ext cx="983437" cy="317529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Teachers</a:t>
            </a:r>
          </a:p>
        </p:txBody>
      </p:sp>
      <p:sp>
        <p:nvSpPr>
          <p:cNvPr id="87" name="Rectangle 86"/>
          <p:cNvSpPr/>
          <p:nvPr/>
        </p:nvSpPr>
        <p:spPr>
          <a:xfrm>
            <a:off x="76200" y="76200"/>
            <a:ext cx="8961120" cy="6675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ounded Rectangle 87"/>
          <p:cNvSpPr/>
          <p:nvPr/>
        </p:nvSpPr>
        <p:spPr>
          <a:xfrm>
            <a:off x="304800" y="152400"/>
            <a:ext cx="8458200" cy="4534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BUSINESS UNIT LEVEL (Leaders International College)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381000" y="3646988"/>
            <a:ext cx="802371" cy="31541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LTC</a:t>
            </a:r>
          </a:p>
        </p:txBody>
      </p:sp>
      <p:cxnSp>
        <p:nvCxnSpPr>
          <p:cNvPr id="71" name="Straight Connector 70"/>
          <p:cNvCxnSpPr>
            <a:cxnSpLocks/>
            <a:endCxn id="86" idx="0"/>
          </p:cNvCxnSpPr>
          <p:nvPr/>
        </p:nvCxnSpPr>
        <p:spPr>
          <a:xfrm flipH="1">
            <a:off x="4976084" y="2821091"/>
            <a:ext cx="1206" cy="357658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ounded Rectangle 83"/>
          <p:cNvSpPr/>
          <p:nvPr/>
        </p:nvSpPr>
        <p:spPr>
          <a:xfrm>
            <a:off x="4480560" y="5933209"/>
            <a:ext cx="1005840" cy="38072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Supervisors</a:t>
            </a:r>
          </a:p>
        </p:txBody>
      </p:sp>
      <p:sp>
        <p:nvSpPr>
          <p:cNvPr id="85" name="Rounded Rectangle 84"/>
          <p:cNvSpPr/>
          <p:nvPr/>
        </p:nvSpPr>
        <p:spPr>
          <a:xfrm>
            <a:off x="5065810" y="4114800"/>
            <a:ext cx="1335553" cy="26930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Librarian</a:t>
            </a:r>
          </a:p>
        </p:txBody>
      </p:sp>
      <p:sp>
        <p:nvSpPr>
          <p:cNvPr id="86" name="Rounded Rectangle 85"/>
          <p:cNvSpPr/>
          <p:nvPr/>
        </p:nvSpPr>
        <p:spPr>
          <a:xfrm>
            <a:off x="4473164" y="6397671"/>
            <a:ext cx="1005839" cy="307929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Teachers</a:t>
            </a:r>
          </a:p>
        </p:txBody>
      </p:sp>
      <p:sp>
        <p:nvSpPr>
          <p:cNvPr id="94" name="Rounded Rectangle 93"/>
          <p:cNvSpPr/>
          <p:nvPr/>
        </p:nvSpPr>
        <p:spPr>
          <a:xfrm>
            <a:off x="7508819" y="4499728"/>
            <a:ext cx="1072954" cy="30087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TOK</a:t>
            </a:r>
          </a:p>
        </p:txBody>
      </p:sp>
      <p:sp>
        <p:nvSpPr>
          <p:cNvPr id="98" name="Rounded Rectangle 97"/>
          <p:cNvSpPr/>
          <p:nvPr/>
        </p:nvSpPr>
        <p:spPr>
          <a:xfrm>
            <a:off x="7508819" y="4095190"/>
            <a:ext cx="1072954" cy="32441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CAS</a:t>
            </a:r>
          </a:p>
        </p:txBody>
      </p:sp>
      <p:sp>
        <p:nvSpPr>
          <p:cNvPr id="99" name="Rounded Rectangle 98"/>
          <p:cNvSpPr/>
          <p:nvPr/>
        </p:nvSpPr>
        <p:spPr>
          <a:xfrm>
            <a:off x="7508819" y="4816430"/>
            <a:ext cx="1072954" cy="36517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Academic Counsellor</a:t>
            </a:r>
          </a:p>
        </p:txBody>
      </p:sp>
      <p:sp>
        <p:nvSpPr>
          <p:cNvPr id="113" name="Rounded Rectangle 112"/>
          <p:cNvSpPr/>
          <p:nvPr/>
        </p:nvSpPr>
        <p:spPr>
          <a:xfrm>
            <a:off x="5035547" y="4418590"/>
            <a:ext cx="1341555" cy="31486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ATL &amp;Personal Project Coord.</a:t>
            </a:r>
          </a:p>
        </p:txBody>
      </p:sp>
      <p:sp>
        <p:nvSpPr>
          <p:cNvPr id="114" name="Rounded Rectangle 113"/>
          <p:cNvSpPr/>
          <p:nvPr/>
        </p:nvSpPr>
        <p:spPr>
          <a:xfrm>
            <a:off x="5029200" y="4800600"/>
            <a:ext cx="1367511" cy="39106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Service as Action Coordinator</a:t>
            </a:r>
          </a:p>
        </p:txBody>
      </p:sp>
      <p:sp>
        <p:nvSpPr>
          <p:cNvPr id="119" name="Rounded Rectangle 118"/>
          <p:cNvSpPr/>
          <p:nvPr/>
        </p:nvSpPr>
        <p:spPr>
          <a:xfrm>
            <a:off x="3277374" y="1840735"/>
            <a:ext cx="2785675" cy="37843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Principal</a:t>
            </a:r>
          </a:p>
          <a:p>
            <a:pPr algn="ctr"/>
            <a:r>
              <a:rPr lang="en-US" sz="1200" b="1" i="1" dirty="0">
                <a:solidFill>
                  <a:schemeClr val="tx1"/>
                </a:solidFill>
              </a:rPr>
              <a:t>Ms</a:t>
            </a:r>
            <a:r>
              <a:rPr lang="en-US" sz="1200" dirty="0">
                <a:solidFill>
                  <a:schemeClr val="tx1"/>
                </a:solidFill>
              </a:rPr>
              <a:t>. </a:t>
            </a:r>
            <a:r>
              <a:rPr lang="en-US" sz="1200" b="1" i="1" dirty="0">
                <a:solidFill>
                  <a:schemeClr val="tx1"/>
                </a:solidFill>
              </a:rPr>
              <a:t>Nada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b="1" i="1" dirty="0" err="1">
                <a:solidFill>
                  <a:schemeClr val="tx1"/>
                </a:solidFill>
              </a:rPr>
              <a:t>Jamus</a:t>
            </a:r>
            <a:endParaRPr lang="en-US" sz="1200" b="1" i="1" dirty="0">
              <a:solidFill>
                <a:schemeClr val="tx1"/>
              </a:solidFill>
            </a:endParaRPr>
          </a:p>
        </p:txBody>
      </p:sp>
      <p:cxnSp>
        <p:nvCxnSpPr>
          <p:cNvPr id="120" name="Straight Connector 119"/>
          <p:cNvCxnSpPr>
            <a:cxnSpLocks/>
            <a:endCxn id="119" idx="0"/>
          </p:cNvCxnSpPr>
          <p:nvPr/>
        </p:nvCxnSpPr>
        <p:spPr>
          <a:xfrm>
            <a:off x="4664214" y="991622"/>
            <a:ext cx="5998" cy="849113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ounded Rectangle 121"/>
          <p:cNvSpPr/>
          <p:nvPr/>
        </p:nvSpPr>
        <p:spPr>
          <a:xfrm>
            <a:off x="3207405" y="633402"/>
            <a:ext cx="2831069" cy="42586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C.E.O</a:t>
            </a:r>
          </a:p>
          <a:p>
            <a:pPr algn="ctr"/>
            <a:r>
              <a:rPr lang="en-US" sz="1400" b="1" i="1" dirty="0">
                <a:solidFill>
                  <a:schemeClr val="tx1"/>
                </a:solidFill>
              </a:rPr>
              <a:t>Dr. </a:t>
            </a:r>
            <a:r>
              <a:rPr lang="en-US" sz="1400" b="1" i="1" dirty="0" err="1">
                <a:solidFill>
                  <a:schemeClr val="tx1"/>
                </a:solidFill>
              </a:rPr>
              <a:t>Alaa</a:t>
            </a:r>
            <a:r>
              <a:rPr lang="en-US" sz="1400" b="1" i="1" dirty="0">
                <a:solidFill>
                  <a:schemeClr val="tx1"/>
                </a:solidFill>
              </a:rPr>
              <a:t> Ghazi</a:t>
            </a:r>
          </a:p>
        </p:txBody>
      </p:sp>
      <p:sp>
        <p:nvSpPr>
          <p:cNvPr id="123" name="Rounded Rectangle 122"/>
          <p:cNvSpPr/>
          <p:nvPr/>
        </p:nvSpPr>
        <p:spPr>
          <a:xfrm>
            <a:off x="6169461" y="933554"/>
            <a:ext cx="2302091" cy="44479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Vice C.E.O</a:t>
            </a:r>
          </a:p>
          <a:p>
            <a:pPr algn="ctr"/>
            <a:r>
              <a:rPr lang="en-US" sz="1200" b="1" i="1" dirty="0">
                <a:solidFill>
                  <a:schemeClr val="tx1"/>
                </a:solidFill>
              </a:rPr>
              <a:t>Ms. </a:t>
            </a:r>
            <a:r>
              <a:rPr lang="en-US" sz="1200" b="1" i="1" dirty="0" err="1">
                <a:solidFill>
                  <a:schemeClr val="tx1"/>
                </a:solidFill>
              </a:rPr>
              <a:t>Maha</a:t>
            </a:r>
            <a:r>
              <a:rPr lang="en-US" sz="1200" b="1" i="1" dirty="0">
                <a:solidFill>
                  <a:schemeClr val="tx1"/>
                </a:solidFill>
              </a:rPr>
              <a:t> El </a:t>
            </a:r>
            <a:r>
              <a:rPr lang="en-US" sz="1200" b="1" i="1" dirty="0" err="1">
                <a:solidFill>
                  <a:schemeClr val="tx1"/>
                </a:solidFill>
              </a:rPr>
              <a:t>Mahy</a:t>
            </a:r>
            <a:endParaRPr lang="en-US" sz="1200" b="1" i="1" dirty="0">
              <a:solidFill>
                <a:schemeClr val="tx1"/>
              </a:solidFill>
            </a:endParaRPr>
          </a:p>
        </p:txBody>
      </p:sp>
      <p:sp>
        <p:nvSpPr>
          <p:cNvPr id="125" name="Rounded Rectangle 124"/>
          <p:cNvSpPr/>
          <p:nvPr/>
        </p:nvSpPr>
        <p:spPr>
          <a:xfrm>
            <a:off x="381000" y="1524000"/>
            <a:ext cx="2770518" cy="64236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tx1"/>
                </a:solidFill>
              </a:rPr>
              <a:t>Academic Dean &amp; IB Continuum Coordinator</a:t>
            </a:r>
          </a:p>
          <a:p>
            <a:pPr algn="ctr"/>
            <a:r>
              <a:rPr lang="en-US" sz="1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Alain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Rodrigue</a:t>
            </a:r>
          </a:p>
        </p:txBody>
      </p:sp>
      <p:sp>
        <p:nvSpPr>
          <p:cNvPr id="115" name="Rounded Rectangle 41">
            <a:extLst>
              <a:ext uri="{FF2B5EF4-FFF2-40B4-BE49-F238E27FC236}">
                <a16:creationId xmlns:a16="http://schemas.microsoft.com/office/drawing/2014/main" id="{02946A47-1F18-493A-BBA0-C58D888F3448}"/>
              </a:ext>
            </a:extLst>
          </p:cNvPr>
          <p:cNvSpPr/>
          <p:nvPr/>
        </p:nvSpPr>
        <p:spPr>
          <a:xfrm>
            <a:off x="1407534" y="6340344"/>
            <a:ext cx="1181148" cy="383235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Maintenance</a:t>
            </a:r>
            <a:r>
              <a:rPr lang="en-GB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Sup.</a:t>
            </a:r>
            <a:endParaRPr lang="en-GB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Rounded Rectangle 37">
            <a:extLst>
              <a:ext uri="{FF2B5EF4-FFF2-40B4-BE49-F238E27FC236}">
                <a16:creationId xmlns:a16="http://schemas.microsoft.com/office/drawing/2014/main" id="{6BD935A9-0724-4CF8-ABCD-94D8AFCF7684}"/>
              </a:ext>
            </a:extLst>
          </p:cNvPr>
          <p:cNvSpPr/>
          <p:nvPr/>
        </p:nvSpPr>
        <p:spPr>
          <a:xfrm>
            <a:off x="1436201" y="2950025"/>
            <a:ext cx="1118822" cy="278399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Specialist</a:t>
            </a:r>
          </a:p>
        </p:txBody>
      </p:sp>
      <p:sp>
        <p:nvSpPr>
          <p:cNvPr id="117" name="Rounded Rectangle 39">
            <a:extLst>
              <a:ext uri="{FF2B5EF4-FFF2-40B4-BE49-F238E27FC236}">
                <a16:creationId xmlns:a16="http://schemas.microsoft.com/office/drawing/2014/main" id="{A2F30C8A-073D-44A2-96E6-5F42EC38E26A}"/>
              </a:ext>
            </a:extLst>
          </p:cNvPr>
          <p:cNvSpPr/>
          <p:nvPr/>
        </p:nvSpPr>
        <p:spPr>
          <a:xfrm>
            <a:off x="1408828" y="4242833"/>
            <a:ext cx="1166133" cy="321739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Front Desk Team</a:t>
            </a:r>
          </a:p>
        </p:txBody>
      </p:sp>
      <p:sp>
        <p:nvSpPr>
          <p:cNvPr id="129" name="Rounded Rectangle 41">
            <a:extLst>
              <a:ext uri="{FF2B5EF4-FFF2-40B4-BE49-F238E27FC236}">
                <a16:creationId xmlns:a16="http://schemas.microsoft.com/office/drawing/2014/main" id="{00A6933B-D962-43C3-BCA5-73D928427A79}"/>
              </a:ext>
            </a:extLst>
          </p:cNvPr>
          <p:cNvSpPr/>
          <p:nvPr/>
        </p:nvSpPr>
        <p:spPr>
          <a:xfrm>
            <a:off x="1411389" y="4615420"/>
            <a:ext cx="1181148" cy="22822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Events Planner</a:t>
            </a:r>
          </a:p>
        </p:txBody>
      </p:sp>
      <p:sp>
        <p:nvSpPr>
          <p:cNvPr id="108" name="Rounded Rectangle 37">
            <a:extLst>
              <a:ext uri="{FF2B5EF4-FFF2-40B4-BE49-F238E27FC236}">
                <a16:creationId xmlns:a16="http://schemas.microsoft.com/office/drawing/2014/main" id="{0E97BB9D-3635-483D-A0BC-B902E0479DAA}"/>
              </a:ext>
            </a:extLst>
          </p:cNvPr>
          <p:cNvSpPr/>
          <p:nvPr/>
        </p:nvSpPr>
        <p:spPr>
          <a:xfrm>
            <a:off x="1427869" y="2572632"/>
            <a:ext cx="1122509" cy="335445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Chief Accountant</a:t>
            </a:r>
          </a:p>
        </p:txBody>
      </p:sp>
      <p:sp>
        <p:nvSpPr>
          <p:cNvPr id="109" name="Rounded Rectangle 41">
            <a:extLst>
              <a:ext uri="{FF2B5EF4-FFF2-40B4-BE49-F238E27FC236}">
                <a16:creationId xmlns:a16="http://schemas.microsoft.com/office/drawing/2014/main" id="{8FFBABA1-2902-4C12-AEBA-44CE631847F4}"/>
              </a:ext>
            </a:extLst>
          </p:cNvPr>
          <p:cNvSpPr/>
          <p:nvPr/>
        </p:nvSpPr>
        <p:spPr>
          <a:xfrm>
            <a:off x="1424350" y="5707153"/>
            <a:ext cx="1181148" cy="26703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Matrons Sup.</a:t>
            </a:r>
          </a:p>
        </p:txBody>
      </p:sp>
      <p:sp>
        <p:nvSpPr>
          <p:cNvPr id="110" name="Rounded Rectangle 32">
            <a:extLst>
              <a:ext uri="{FF2B5EF4-FFF2-40B4-BE49-F238E27FC236}">
                <a16:creationId xmlns:a16="http://schemas.microsoft.com/office/drawing/2014/main" id="{38BF6E2C-84BE-445C-A88E-1F9199EB887D}"/>
              </a:ext>
            </a:extLst>
          </p:cNvPr>
          <p:cNvSpPr/>
          <p:nvPr/>
        </p:nvSpPr>
        <p:spPr>
          <a:xfrm>
            <a:off x="1440475" y="3246355"/>
            <a:ext cx="1119077" cy="37825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Admission Specialist</a:t>
            </a:r>
          </a:p>
        </p:txBody>
      </p:sp>
      <p:sp>
        <p:nvSpPr>
          <p:cNvPr id="112" name="Rounded Rectangle 41">
            <a:extLst>
              <a:ext uri="{FF2B5EF4-FFF2-40B4-BE49-F238E27FC236}">
                <a16:creationId xmlns:a16="http://schemas.microsoft.com/office/drawing/2014/main" id="{C5625600-4D5C-4728-8439-00233446793C}"/>
              </a:ext>
            </a:extLst>
          </p:cNvPr>
          <p:cNvSpPr/>
          <p:nvPr/>
        </p:nvSpPr>
        <p:spPr>
          <a:xfrm>
            <a:off x="1413572" y="5290925"/>
            <a:ext cx="1181148" cy="383235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Warehouse Keeper</a:t>
            </a: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726BFCAC-68D5-4AA6-9541-2F18B6762CA1}"/>
              </a:ext>
            </a:extLst>
          </p:cNvPr>
          <p:cNvCxnSpPr>
            <a:cxnSpLocks/>
          </p:cNvCxnSpPr>
          <p:nvPr/>
        </p:nvCxnSpPr>
        <p:spPr>
          <a:xfrm>
            <a:off x="763159" y="3521816"/>
            <a:ext cx="8518" cy="135784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EBFDD566-5955-4F9B-A2D5-BEDEFC1F9ACE}"/>
              </a:ext>
            </a:extLst>
          </p:cNvPr>
          <p:cNvCxnSpPr>
            <a:cxnSpLocks/>
            <a:stCxn id="108" idx="1"/>
            <a:endCxn id="108" idx="1"/>
          </p:cNvCxnSpPr>
          <p:nvPr/>
        </p:nvCxnSpPr>
        <p:spPr>
          <a:xfrm>
            <a:off x="1427869" y="2740355"/>
            <a:ext cx="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7C2A6E38-FEEC-42B5-B335-7C6DDA02232F}"/>
              </a:ext>
            </a:extLst>
          </p:cNvPr>
          <p:cNvCxnSpPr>
            <a:cxnSpLocks/>
          </p:cNvCxnSpPr>
          <p:nvPr/>
        </p:nvCxnSpPr>
        <p:spPr>
          <a:xfrm flipH="1">
            <a:off x="1371600" y="2437690"/>
            <a:ext cx="59464" cy="71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4ED75306-DAEA-4CA0-879A-544A1B697BDB}"/>
              </a:ext>
            </a:extLst>
          </p:cNvPr>
          <p:cNvCxnSpPr>
            <a:cxnSpLocks/>
          </p:cNvCxnSpPr>
          <p:nvPr/>
        </p:nvCxnSpPr>
        <p:spPr>
          <a:xfrm flipH="1">
            <a:off x="1371600" y="5104690"/>
            <a:ext cx="59464" cy="71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C65D9D17-1C53-46D7-B19A-FF389CDFF7C3}"/>
              </a:ext>
            </a:extLst>
          </p:cNvPr>
          <p:cNvCxnSpPr>
            <a:cxnSpLocks/>
          </p:cNvCxnSpPr>
          <p:nvPr/>
        </p:nvCxnSpPr>
        <p:spPr>
          <a:xfrm flipH="1">
            <a:off x="1371600" y="4724400"/>
            <a:ext cx="59464" cy="71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6C4CE453-2621-4414-A144-897C95A84120}"/>
              </a:ext>
            </a:extLst>
          </p:cNvPr>
          <p:cNvCxnSpPr>
            <a:cxnSpLocks/>
          </p:cNvCxnSpPr>
          <p:nvPr/>
        </p:nvCxnSpPr>
        <p:spPr>
          <a:xfrm flipH="1">
            <a:off x="1371600" y="6543018"/>
            <a:ext cx="59464" cy="71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D047E2EF-05EE-402B-B57E-9B2A812841AF}"/>
              </a:ext>
            </a:extLst>
          </p:cNvPr>
          <p:cNvCxnSpPr>
            <a:cxnSpLocks/>
          </p:cNvCxnSpPr>
          <p:nvPr/>
        </p:nvCxnSpPr>
        <p:spPr>
          <a:xfrm>
            <a:off x="7781184" y="2286000"/>
            <a:ext cx="0" cy="80001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Rounded Rectangle 35">
            <a:extLst>
              <a:ext uri="{FF2B5EF4-FFF2-40B4-BE49-F238E27FC236}">
                <a16:creationId xmlns:a16="http://schemas.microsoft.com/office/drawing/2014/main" id="{9E2B28BA-0C9A-40AB-A156-6BEC96C324EF}"/>
              </a:ext>
            </a:extLst>
          </p:cNvPr>
          <p:cNvSpPr/>
          <p:nvPr/>
        </p:nvSpPr>
        <p:spPr>
          <a:xfrm>
            <a:off x="1427869" y="2316075"/>
            <a:ext cx="1122509" cy="23680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HR Supervisor</a:t>
            </a:r>
          </a:p>
        </p:txBody>
      </p:sp>
      <p:sp>
        <p:nvSpPr>
          <p:cNvPr id="138" name="Rounded Rectangle 37">
            <a:extLst>
              <a:ext uri="{FF2B5EF4-FFF2-40B4-BE49-F238E27FC236}">
                <a16:creationId xmlns:a16="http://schemas.microsoft.com/office/drawing/2014/main" id="{C5E33073-3F9F-4FC6-9DA6-8C8D409EDF02}"/>
              </a:ext>
            </a:extLst>
          </p:cNvPr>
          <p:cNvSpPr/>
          <p:nvPr/>
        </p:nvSpPr>
        <p:spPr>
          <a:xfrm>
            <a:off x="1437428" y="3657600"/>
            <a:ext cx="1142143" cy="55712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Students Affairs Specialist</a:t>
            </a:r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3354420B-BC5C-440B-8F70-E91C89182DF9}"/>
              </a:ext>
            </a:extLst>
          </p:cNvPr>
          <p:cNvCxnSpPr>
            <a:cxnSpLocks/>
          </p:cNvCxnSpPr>
          <p:nvPr/>
        </p:nvCxnSpPr>
        <p:spPr>
          <a:xfrm flipH="1">
            <a:off x="1360405" y="5866690"/>
            <a:ext cx="59464" cy="71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ounded Rectangle 41">
            <a:extLst>
              <a:ext uri="{FF2B5EF4-FFF2-40B4-BE49-F238E27FC236}">
                <a16:creationId xmlns:a16="http://schemas.microsoft.com/office/drawing/2014/main" id="{3EBE3111-110A-4690-BA42-FEB7A4E7376D}"/>
              </a:ext>
            </a:extLst>
          </p:cNvPr>
          <p:cNvSpPr/>
          <p:nvPr/>
        </p:nvSpPr>
        <p:spPr>
          <a:xfrm>
            <a:off x="1403318" y="4890981"/>
            <a:ext cx="1181148" cy="383235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Purchasing Specialist</a:t>
            </a:r>
          </a:p>
        </p:txBody>
      </p: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D49B62AC-1ECE-44C0-B64B-9928AEEE57AB}"/>
              </a:ext>
            </a:extLst>
          </p:cNvPr>
          <p:cNvCxnSpPr>
            <a:cxnSpLocks/>
          </p:cNvCxnSpPr>
          <p:nvPr/>
        </p:nvCxnSpPr>
        <p:spPr>
          <a:xfrm flipH="1">
            <a:off x="1371600" y="3123490"/>
            <a:ext cx="59464" cy="71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07EEBBB7-7970-4780-8DEB-33E4622433BB}"/>
              </a:ext>
            </a:extLst>
          </p:cNvPr>
          <p:cNvCxnSpPr>
            <a:cxnSpLocks/>
          </p:cNvCxnSpPr>
          <p:nvPr/>
        </p:nvCxnSpPr>
        <p:spPr>
          <a:xfrm flipH="1">
            <a:off x="1371600" y="3428290"/>
            <a:ext cx="59464" cy="71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5345D665-629F-43D5-B671-020653556E3A}"/>
              </a:ext>
            </a:extLst>
          </p:cNvPr>
          <p:cNvCxnSpPr>
            <a:cxnSpLocks/>
          </p:cNvCxnSpPr>
          <p:nvPr/>
        </p:nvCxnSpPr>
        <p:spPr>
          <a:xfrm flipH="1">
            <a:off x="1371600" y="3961690"/>
            <a:ext cx="59464" cy="71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0EE73C85-458C-47CC-9419-12DDC2A2DAE9}"/>
              </a:ext>
            </a:extLst>
          </p:cNvPr>
          <p:cNvCxnSpPr>
            <a:cxnSpLocks/>
          </p:cNvCxnSpPr>
          <p:nvPr/>
        </p:nvCxnSpPr>
        <p:spPr>
          <a:xfrm flipH="1">
            <a:off x="1371600" y="5485690"/>
            <a:ext cx="59464" cy="71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9D6331F2-434B-4969-84D7-4E26DF847D23}"/>
              </a:ext>
            </a:extLst>
          </p:cNvPr>
          <p:cNvCxnSpPr>
            <a:cxnSpLocks/>
          </p:cNvCxnSpPr>
          <p:nvPr/>
        </p:nvCxnSpPr>
        <p:spPr>
          <a:xfrm>
            <a:off x="5638800" y="2286000"/>
            <a:ext cx="0" cy="80001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8BD5E42F-13D3-4033-95B0-BE34217767F8}"/>
              </a:ext>
            </a:extLst>
          </p:cNvPr>
          <p:cNvCxnSpPr>
            <a:cxnSpLocks/>
          </p:cNvCxnSpPr>
          <p:nvPr/>
        </p:nvCxnSpPr>
        <p:spPr>
          <a:xfrm>
            <a:off x="3429000" y="2286000"/>
            <a:ext cx="0" cy="80001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29601905-359F-4A2B-970C-909C5A40C465}"/>
              </a:ext>
            </a:extLst>
          </p:cNvPr>
          <p:cNvCxnSpPr>
            <a:cxnSpLocks/>
          </p:cNvCxnSpPr>
          <p:nvPr/>
        </p:nvCxnSpPr>
        <p:spPr>
          <a:xfrm>
            <a:off x="3429000" y="2895600"/>
            <a:ext cx="0" cy="94942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26A8BAA4-C2B4-4384-9507-84352EA28DC9}"/>
              </a:ext>
            </a:extLst>
          </p:cNvPr>
          <p:cNvCxnSpPr>
            <a:cxnSpLocks/>
          </p:cNvCxnSpPr>
          <p:nvPr/>
        </p:nvCxnSpPr>
        <p:spPr>
          <a:xfrm>
            <a:off x="4724400" y="2209800"/>
            <a:ext cx="0" cy="80001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H="1" flipV="1">
            <a:off x="4653217" y="1454703"/>
            <a:ext cx="2755721" cy="16464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D047E2EF-05EE-402B-B57E-9B2A812841AF}"/>
              </a:ext>
            </a:extLst>
          </p:cNvPr>
          <p:cNvCxnSpPr>
            <a:cxnSpLocks/>
          </p:cNvCxnSpPr>
          <p:nvPr/>
        </p:nvCxnSpPr>
        <p:spPr>
          <a:xfrm flipH="1" flipV="1">
            <a:off x="7382616" y="1447800"/>
            <a:ext cx="6187" cy="47474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ounded Rectangle 157"/>
          <p:cNvSpPr/>
          <p:nvPr/>
        </p:nvSpPr>
        <p:spPr>
          <a:xfrm>
            <a:off x="6400800" y="1508919"/>
            <a:ext cx="2226519" cy="63767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School Leadership 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Committee</a:t>
            </a:r>
          </a:p>
        </p:txBody>
      </p:sp>
      <p:sp>
        <p:nvSpPr>
          <p:cNvPr id="162" name="Rounded Rectangle 60">
            <a:extLst>
              <a:ext uri="{FF2B5EF4-FFF2-40B4-BE49-F238E27FC236}">
                <a16:creationId xmlns:a16="http://schemas.microsoft.com/office/drawing/2014/main" id="{3D7BD8D5-766E-4823-8488-B3B7D1ABFBA7}"/>
              </a:ext>
            </a:extLst>
          </p:cNvPr>
          <p:cNvSpPr/>
          <p:nvPr/>
        </p:nvSpPr>
        <p:spPr>
          <a:xfrm>
            <a:off x="4615943" y="2364180"/>
            <a:ext cx="1711702" cy="539475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MYP Headmistress</a:t>
            </a:r>
          </a:p>
          <a:p>
            <a:pPr algn="ctr"/>
            <a:r>
              <a:rPr lang="en-GB" sz="1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Ms.</a:t>
            </a:r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Marwa</a:t>
            </a:r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Mansour</a:t>
            </a:r>
          </a:p>
        </p:txBody>
      </p:sp>
      <p:sp>
        <p:nvSpPr>
          <p:cNvPr id="111" name="Rounded Rectangle 14">
            <a:extLst>
              <a:ext uri="{FF2B5EF4-FFF2-40B4-BE49-F238E27FC236}">
                <a16:creationId xmlns:a16="http://schemas.microsoft.com/office/drawing/2014/main" id="{B18A134D-DCEC-41E7-A72A-00AB992AA0B2}"/>
              </a:ext>
            </a:extLst>
          </p:cNvPr>
          <p:cNvSpPr/>
          <p:nvPr/>
        </p:nvSpPr>
        <p:spPr>
          <a:xfrm>
            <a:off x="3038557" y="3883872"/>
            <a:ext cx="1130106" cy="358125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Counsellor</a:t>
            </a:r>
          </a:p>
        </p:txBody>
      </p:sp>
      <p:sp>
        <p:nvSpPr>
          <p:cNvPr id="148" name="Rounded Rectangle 14">
            <a:extLst>
              <a:ext uri="{FF2B5EF4-FFF2-40B4-BE49-F238E27FC236}">
                <a16:creationId xmlns:a16="http://schemas.microsoft.com/office/drawing/2014/main" id="{3A4C25AF-1E0B-42E0-B36D-A9DD44637908}"/>
              </a:ext>
            </a:extLst>
          </p:cNvPr>
          <p:cNvSpPr/>
          <p:nvPr/>
        </p:nvSpPr>
        <p:spPr>
          <a:xfrm>
            <a:off x="5068746" y="3781108"/>
            <a:ext cx="1332617" cy="28653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Counsellor</a:t>
            </a:r>
          </a:p>
        </p:txBody>
      </p:sp>
      <p:sp>
        <p:nvSpPr>
          <p:cNvPr id="151" name="Rounded Rectangle 14">
            <a:extLst>
              <a:ext uri="{FF2B5EF4-FFF2-40B4-BE49-F238E27FC236}">
                <a16:creationId xmlns:a16="http://schemas.microsoft.com/office/drawing/2014/main" id="{472D864B-9BB4-4E40-BC9D-A4F02C502EBC}"/>
              </a:ext>
            </a:extLst>
          </p:cNvPr>
          <p:cNvSpPr/>
          <p:nvPr/>
        </p:nvSpPr>
        <p:spPr>
          <a:xfrm>
            <a:off x="7521475" y="3429000"/>
            <a:ext cx="1072954" cy="25625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Counsellor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E14D5513-3F2C-42C1-858B-340EE2FD1FCA}"/>
              </a:ext>
            </a:extLst>
          </p:cNvPr>
          <p:cNvSpPr txBox="1"/>
          <p:nvPr/>
        </p:nvSpPr>
        <p:spPr>
          <a:xfrm>
            <a:off x="8254308" y="6472535"/>
            <a:ext cx="8134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May 2022</a:t>
            </a:r>
          </a:p>
        </p:txBody>
      </p:sp>
      <p:sp>
        <p:nvSpPr>
          <p:cNvPr id="153" name="Rounded Rectangle 46">
            <a:extLst>
              <a:ext uri="{FF2B5EF4-FFF2-40B4-BE49-F238E27FC236}">
                <a16:creationId xmlns:a16="http://schemas.microsoft.com/office/drawing/2014/main" id="{990C0B42-8D88-4187-9CD3-15AAADEB07C6}"/>
              </a:ext>
            </a:extLst>
          </p:cNvPr>
          <p:cNvSpPr/>
          <p:nvPr/>
        </p:nvSpPr>
        <p:spPr>
          <a:xfrm>
            <a:off x="4661655" y="2971800"/>
            <a:ext cx="1586745" cy="65326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MYP IB Coordinator</a:t>
            </a:r>
          </a:p>
        </p:txBody>
      </p: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F39CB990-8009-403D-9F29-EB6EE0E65A56}"/>
              </a:ext>
            </a:extLst>
          </p:cNvPr>
          <p:cNvCxnSpPr>
            <a:cxnSpLocks/>
            <a:endCxn id="72" idx="1"/>
          </p:cNvCxnSpPr>
          <p:nvPr/>
        </p:nvCxnSpPr>
        <p:spPr>
          <a:xfrm>
            <a:off x="2971800" y="4461671"/>
            <a:ext cx="76199" cy="6573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A57406D0-5ED5-4327-AF65-94B75501E838}"/>
              </a:ext>
            </a:extLst>
          </p:cNvPr>
          <p:cNvCxnSpPr>
            <a:cxnSpLocks/>
          </p:cNvCxnSpPr>
          <p:nvPr/>
        </p:nvCxnSpPr>
        <p:spPr>
          <a:xfrm flipH="1">
            <a:off x="2971800" y="4952999"/>
            <a:ext cx="121910" cy="1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C7ADA092-A52A-4DDE-A80E-723748FEAEBC}"/>
              </a:ext>
            </a:extLst>
          </p:cNvPr>
          <p:cNvCxnSpPr>
            <a:cxnSpLocks/>
          </p:cNvCxnSpPr>
          <p:nvPr/>
        </p:nvCxnSpPr>
        <p:spPr>
          <a:xfrm flipV="1">
            <a:off x="7438537" y="3580682"/>
            <a:ext cx="76200" cy="718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F0EFDC43-B126-4882-9D29-54FB583D99B8}"/>
              </a:ext>
            </a:extLst>
          </p:cNvPr>
          <p:cNvCxnSpPr>
            <a:cxnSpLocks/>
          </p:cNvCxnSpPr>
          <p:nvPr/>
        </p:nvCxnSpPr>
        <p:spPr>
          <a:xfrm flipV="1">
            <a:off x="7467600" y="3886200"/>
            <a:ext cx="76200" cy="718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6F62694C-5321-489C-A8F2-0DC4C608DBF1}"/>
              </a:ext>
            </a:extLst>
          </p:cNvPr>
          <p:cNvCxnSpPr>
            <a:cxnSpLocks/>
          </p:cNvCxnSpPr>
          <p:nvPr/>
        </p:nvCxnSpPr>
        <p:spPr>
          <a:xfrm flipV="1">
            <a:off x="7447859" y="4223794"/>
            <a:ext cx="76200" cy="718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FB22F9A7-73B8-4B85-9272-2F3A6BD6F67E}"/>
              </a:ext>
            </a:extLst>
          </p:cNvPr>
          <p:cNvCxnSpPr>
            <a:cxnSpLocks/>
          </p:cNvCxnSpPr>
          <p:nvPr/>
        </p:nvCxnSpPr>
        <p:spPr>
          <a:xfrm flipV="1">
            <a:off x="7438537" y="4894114"/>
            <a:ext cx="76200" cy="718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B74D6C7D-E1DB-496A-AC63-B80F699B8581}"/>
              </a:ext>
            </a:extLst>
          </p:cNvPr>
          <p:cNvCxnSpPr>
            <a:cxnSpLocks/>
          </p:cNvCxnSpPr>
          <p:nvPr/>
        </p:nvCxnSpPr>
        <p:spPr>
          <a:xfrm flipV="1">
            <a:off x="7451493" y="5366794"/>
            <a:ext cx="76200" cy="718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A138BAA1-EA25-406C-AC89-8D92381FDFED}"/>
              </a:ext>
            </a:extLst>
          </p:cNvPr>
          <p:cNvCxnSpPr>
            <a:cxnSpLocks/>
          </p:cNvCxnSpPr>
          <p:nvPr/>
        </p:nvCxnSpPr>
        <p:spPr>
          <a:xfrm flipV="1">
            <a:off x="7444049" y="5744654"/>
            <a:ext cx="76200" cy="718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Rounded Rectangle 32">
            <a:extLst>
              <a:ext uri="{FF2B5EF4-FFF2-40B4-BE49-F238E27FC236}">
                <a16:creationId xmlns:a16="http://schemas.microsoft.com/office/drawing/2014/main" id="{EF7DE245-F01F-45BB-83A6-0D116A976571}"/>
              </a:ext>
            </a:extLst>
          </p:cNvPr>
          <p:cNvSpPr/>
          <p:nvPr/>
        </p:nvSpPr>
        <p:spPr>
          <a:xfrm>
            <a:off x="7520249" y="5248375"/>
            <a:ext cx="1102962" cy="314225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Admin Officer</a:t>
            </a:r>
          </a:p>
        </p:txBody>
      </p:sp>
      <p:sp>
        <p:nvSpPr>
          <p:cNvPr id="168" name="Rounded Rectangle 32">
            <a:extLst>
              <a:ext uri="{FF2B5EF4-FFF2-40B4-BE49-F238E27FC236}">
                <a16:creationId xmlns:a16="http://schemas.microsoft.com/office/drawing/2014/main" id="{A1B77664-A26D-4551-8C89-ECEE0B03118D}"/>
              </a:ext>
            </a:extLst>
          </p:cNvPr>
          <p:cNvSpPr/>
          <p:nvPr/>
        </p:nvSpPr>
        <p:spPr>
          <a:xfrm>
            <a:off x="5041340" y="5235251"/>
            <a:ext cx="1341555" cy="28265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Admin Officer</a:t>
            </a:r>
          </a:p>
        </p:txBody>
      </p:sp>
      <p:sp>
        <p:nvSpPr>
          <p:cNvPr id="169" name="Rounded Rectangle 71">
            <a:extLst>
              <a:ext uri="{FF2B5EF4-FFF2-40B4-BE49-F238E27FC236}">
                <a16:creationId xmlns:a16="http://schemas.microsoft.com/office/drawing/2014/main" id="{5255AC60-A908-42FC-AE30-BE3E7CE1DC4E}"/>
              </a:ext>
            </a:extLst>
          </p:cNvPr>
          <p:cNvSpPr/>
          <p:nvPr/>
        </p:nvSpPr>
        <p:spPr>
          <a:xfrm>
            <a:off x="3052423" y="5177443"/>
            <a:ext cx="1151235" cy="35991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Discipline Officer</a:t>
            </a:r>
          </a:p>
        </p:txBody>
      </p: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09E5F463-F593-4BD4-B231-3C162D3B9E7D}"/>
              </a:ext>
            </a:extLst>
          </p:cNvPr>
          <p:cNvCxnSpPr>
            <a:cxnSpLocks/>
          </p:cNvCxnSpPr>
          <p:nvPr/>
        </p:nvCxnSpPr>
        <p:spPr>
          <a:xfrm flipV="1">
            <a:off x="2971800" y="5334000"/>
            <a:ext cx="76200" cy="718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69C96C00-18BE-4A94-B986-8E575FFECF0F}"/>
              </a:ext>
            </a:extLst>
          </p:cNvPr>
          <p:cNvCxnSpPr>
            <a:cxnSpLocks/>
          </p:cNvCxnSpPr>
          <p:nvPr/>
        </p:nvCxnSpPr>
        <p:spPr>
          <a:xfrm flipV="1">
            <a:off x="4989903" y="3936163"/>
            <a:ext cx="76200" cy="718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Rounded Rectangle 71">
            <a:extLst>
              <a:ext uri="{FF2B5EF4-FFF2-40B4-BE49-F238E27FC236}">
                <a16:creationId xmlns:a16="http://schemas.microsoft.com/office/drawing/2014/main" id="{45730E20-B0F9-4848-87CF-AC6FF1D7CE6B}"/>
              </a:ext>
            </a:extLst>
          </p:cNvPr>
          <p:cNvSpPr/>
          <p:nvPr/>
        </p:nvSpPr>
        <p:spPr>
          <a:xfrm>
            <a:off x="5041339" y="5564598"/>
            <a:ext cx="1341555" cy="311639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Discipline Officer</a:t>
            </a:r>
          </a:p>
        </p:txBody>
      </p: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EBEE3C95-B107-47E9-8C4A-43C5ED5B42D8}"/>
              </a:ext>
            </a:extLst>
          </p:cNvPr>
          <p:cNvCxnSpPr>
            <a:cxnSpLocks/>
          </p:cNvCxnSpPr>
          <p:nvPr/>
        </p:nvCxnSpPr>
        <p:spPr>
          <a:xfrm flipV="1">
            <a:off x="4989610" y="4270705"/>
            <a:ext cx="76200" cy="718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EE489907-1F94-4DB3-B9C9-6366CC329459}"/>
              </a:ext>
            </a:extLst>
          </p:cNvPr>
          <p:cNvCxnSpPr>
            <a:cxnSpLocks/>
          </p:cNvCxnSpPr>
          <p:nvPr/>
        </p:nvCxnSpPr>
        <p:spPr>
          <a:xfrm flipV="1">
            <a:off x="4957003" y="4571327"/>
            <a:ext cx="76200" cy="718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DF1D89CA-4ED3-4940-A3C6-BC0E0558D88C}"/>
              </a:ext>
            </a:extLst>
          </p:cNvPr>
          <p:cNvCxnSpPr>
            <a:cxnSpLocks/>
          </p:cNvCxnSpPr>
          <p:nvPr/>
        </p:nvCxnSpPr>
        <p:spPr>
          <a:xfrm flipV="1">
            <a:off x="4976083" y="5021202"/>
            <a:ext cx="76200" cy="718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ADE4F4F1-7467-426E-85E7-B379D804A158}"/>
              </a:ext>
            </a:extLst>
          </p:cNvPr>
          <p:cNvCxnSpPr>
            <a:cxnSpLocks/>
          </p:cNvCxnSpPr>
          <p:nvPr/>
        </p:nvCxnSpPr>
        <p:spPr>
          <a:xfrm flipV="1">
            <a:off x="4971539" y="5388867"/>
            <a:ext cx="76200" cy="718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2B4C223E-C352-4EE7-9269-498A6D4065F2}"/>
              </a:ext>
            </a:extLst>
          </p:cNvPr>
          <p:cNvCxnSpPr>
            <a:cxnSpLocks/>
          </p:cNvCxnSpPr>
          <p:nvPr/>
        </p:nvCxnSpPr>
        <p:spPr>
          <a:xfrm flipV="1">
            <a:off x="4996371" y="5715106"/>
            <a:ext cx="76200" cy="718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6053F89A-1058-42AC-808F-7B7E88035826}"/>
              </a:ext>
            </a:extLst>
          </p:cNvPr>
          <p:cNvCxnSpPr>
            <a:cxnSpLocks/>
          </p:cNvCxnSpPr>
          <p:nvPr/>
        </p:nvCxnSpPr>
        <p:spPr>
          <a:xfrm flipV="1">
            <a:off x="7444049" y="4586135"/>
            <a:ext cx="76200" cy="718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Rounded Rectangle 71">
            <a:extLst>
              <a:ext uri="{FF2B5EF4-FFF2-40B4-BE49-F238E27FC236}">
                <a16:creationId xmlns:a16="http://schemas.microsoft.com/office/drawing/2014/main" id="{3662B9FB-A87F-49E7-87E2-3D99DDE29563}"/>
              </a:ext>
            </a:extLst>
          </p:cNvPr>
          <p:cNvSpPr/>
          <p:nvPr/>
        </p:nvSpPr>
        <p:spPr>
          <a:xfrm>
            <a:off x="7535566" y="5624866"/>
            <a:ext cx="1102962" cy="35991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Discipline Officer</a:t>
            </a:r>
          </a:p>
        </p:txBody>
      </p:sp>
      <p:sp>
        <p:nvSpPr>
          <p:cNvPr id="107" name="Rounded Rectangle 21">
            <a:extLst>
              <a:ext uri="{FF2B5EF4-FFF2-40B4-BE49-F238E27FC236}">
                <a16:creationId xmlns:a16="http://schemas.microsoft.com/office/drawing/2014/main" id="{E550FB54-5DA4-4B93-9138-9CFD2D966445}"/>
              </a:ext>
            </a:extLst>
          </p:cNvPr>
          <p:cNvSpPr/>
          <p:nvPr/>
        </p:nvSpPr>
        <p:spPr>
          <a:xfrm>
            <a:off x="207608" y="5089179"/>
            <a:ext cx="1101107" cy="33048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Psychologist</a:t>
            </a:r>
          </a:p>
        </p:txBody>
      </p: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ED72A260-BF6C-437E-8DC5-95405971860B}"/>
              </a:ext>
            </a:extLst>
          </p:cNvPr>
          <p:cNvCxnSpPr>
            <a:cxnSpLocks/>
          </p:cNvCxnSpPr>
          <p:nvPr/>
        </p:nvCxnSpPr>
        <p:spPr>
          <a:xfrm flipH="1">
            <a:off x="152400" y="5791200"/>
            <a:ext cx="76200" cy="13622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Rounded Rectangle 118">
            <a:extLst>
              <a:ext uri="{FF2B5EF4-FFF2-40B4-BE49-F238E27FC236}">
                <a16:creationId xmlns:a16="http://schemas.microsoft.com/office/drawing/2014/main" id="{89BB35DD-B0EE-B62F-A989-343596112066}"/>
              </a:ext>
            </a:extLst>
          </p:cNvPr>
          <p:cNvSpPr/>
          <p:nvPr/>
        </p:nvSpPr>
        <p:spPr>
          <a:xfrm>
            <a:off x="3296238" y="1489775"/>
            <a:ext cx="2750438" cy="326473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H.O.S</a:t>
            </a:r>
            <a:r>
              <a:rPr lang="ar-EG" sz="1200" dirty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en-US" sz="1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Alain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Rodrigue</a:t>
            </a:r>
          </a:p>
        </p:txBody>
      </p:sp>
      <p:sp>
        <p:nvSpPr>
          <p:cNvPr id="147" name="Rounded Rectangle 124">
            <a:extLst>
              <a:ext uri="{FF2B5EF4-FFF2-40B4-BE49-F238E27FC236}">
                <a16:creationId xmlns:a16="http://schemas.microsoft.com/office/drawing/2014/main" id="{363A7C68-AE1E-71D2-56E5-A67DEFA4488A}"/>
              </a:ext>
            </a:extLst>
          </p:cNvPr>
          <p:cNvSpPr/>
          <p:nvPr/>
        </p:nvSpPr>
        <p:spPr>
          <a:xfrm>
            <a:off x="997185" y="943244"/>
            <a:ext cx="2012714" cy="429473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tx1"/>
                </a:solidFill>
              </a:rPr>
              <a:t>Quality Assurance Dean</a:t>
            </a:r>
          </a:p>
          <a:p>
            <a:pPr algn="ctr"/>
            <a:r>
              <a:rPr lang="en-US" sz="1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Eng</a:t>
            </a:r>
            <a:r>
              <a:rPr lang="en-US" sz="1300" b="1" i="1" dirty="0">
                <a:solidFill>
                  <a:schemeClr val="tx1"/>
                </a:solidFill>
              </a:rPr>
              <a:t>. </a:t>
            </a:r>
            <a:r>
              <a:rPr lang="en-US" sz="1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Mohamed</a:t>
            </a:r>
            <a:r>
              <a:rPr lang="en-US" sz="1300" b="1" i="1" dirty="0">
                <a:solidFill>
                  <a:schemeClr val="tx1"/>
                </a:solidFill>
              </a:rPr>
              <a:t> </a:t>
            </a:r>
            <a:r>
              <a:rPr lang="en-US" sz="1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</a:t>
            </a:r>
            <a:r>
              <a:rPr lang="en-US" sz="1300" b="1" i="1" dirty="0">
                <a:solidFill>
                  <a:schemeClr val="tx1"/>
                </a:solidFill>
              </a:rPr>
              <a:t> </a:t>
            </a:r>
            <a:r>
              <a:rPr lang="en-US" sz="1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Hawary</a:t>
            </a:r>
            <a:endParaRPr lang="en-US" sz="1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F31E0DC8-9161-11F4-EBE4-C911751049F2}"/>
              </a:ext>
            </a:extLst>
          </p:cNvPr>
          <p:cNvCxnSpPr>
            <a:cxnSpLocks/>
          </p:cNvCxnSpPr>
          <p:nvPr/>
        </p:nvCxnSpPr>
        <p:spPr>
          <a:xfrm flipH="1" flipV="1">
            <a:off x="2995057" y="1219200"/>
            <a:ext cx="1676400" cy="1865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32CF7DA8-C5DA-E06A-7C23-23CDFE46DEF1}"/>
              </a:ext>
            </a:extLst>
          </p:cNvPr>
          <p:cNvCxnSpPr>
            <a:cxnSpLocks/>
          </p:cNvCxnSpPr>
          <p:nvPr/>
        </p:nvCxnSpPr>
        <p:spPr>
          <a:xfrm flipH="1">
            <a:off x="1889014" y="1386976"/>
            <a:ext cx="2773955" cy="19631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0B80F454-FA21-271B-0ADE-BB14ED47A1A4}"/>
              </a:ext>
            </a:extLst>
          </p:cNvPr>
          <p:cNvCxnSpPr>
            <a:cxnSpLocks/>
          </p:cNvCxnSpPr>
          <p:nvPr/>
        </p:nvCxnSpPr>
        <p:spPr>
          <a:xfrm>
            <a:off x="1901294" y="1429969"/>
            <a:ext cx="0" cy="94031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F1D45A87-07D0-E84B-0402-656F485C0C9E}"/>
              </a:ext>
            </a:extLst>
          </p:cNvPr>
          <p:cNvCxnSpPr>
            <a:cxnSpLocks/>
            <a:stCxn id="123" idx="1"/>
          </p:cNvCxnSpPr>
          <p:nvPr/>
        </p:nvCxnSpPr>
        <p:spPr>
          <a:xfrm flipH="1" flipV="1">
            <a:off x="4681209" y="1154969"/>
            <a:ext cx="1488252" cy="982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Rounded Rectangle 60">
            <a:extLst>
              <a:ext uri="{FF2B5EF4-FFF2-40B4-BE49-F238E27FC236}">
                <a16:creationId xmlns:a16="http://schemas.microsoft.com/office/drawing/2014/main" id="{5C5BC6FA-9654-2478-CA51-50052CE381B8}"/>
              </a:ext>
            </a:extLst>
          </p:cNvPr>
          <p:cNvSpPr/>
          <p:nvPr/>
        </p:nvSpPr>
        <p:spPr>
          <a:xfrm>
            <a:off x="6383436" y="2923049"/>
            <a:ext cx="2285435" cy="47651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DP IB Coordinator</a:t>
            </a:r>
          </a:p>
          <a:p>
            <a:pPr algn="ctr"/>
            <a:r>
              <a:rPr lang="en-GB" sz="1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</a:t>
            </a:r>
            <a:r>
              <a:rPr lang="en-GB" sz="1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Menna</a:t>
            </a:r>
            <a:r>
              <a:rPr lang="en-GB" sz="1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Shawky</a:t>
            </a:r>
          </a:p>
        </p:txBody>
      </p: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93518762-F419-CE57-3C6F-E83682A1E730}"/>
              </a:ext>
            </a:extLst>
          </p:cNvPr>
          <p:cNvCxnSpPr>
            <a:cxnSpLocks/>
          </p:cNvCxnSpPr>
          <p:nvPr/>
        </p:nvCxnSpPr>
        <p:spPr>
          <a:xfrm>
            <a:off x="7543800" y="2895600"/>
            <a:ext cx="0" cy="56344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0270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4419600" y="3352800"/>
            <a:ext cx="822960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cxnSpLocks/>
          </p:cNvCxnSpPr>
          <p:nvPr/>
        </p:nvCxnSpPr>
        <p:spPr>
          <a:xfrm>
            <a:off x="4419600" y="2179320"/>
            <a:ext cx="0" cy="2799102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3340" y="0"/>
            <a:ext cx="8961120" cy="6675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304800" y="129540"/>
            <a:ext cx="8458200" cy="1143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CORPORATE MANAGEMENT LEVEL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971800" y="1447800"/>
            <a:ext cx="2819400" cy="7620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Legal Representative</a:t>
            </a:r>
          </a:p>
          <a:p>
            <a:pPr algn="ctr"/>
            <a:r>
              <a:rPr lang="en-US" b="1" i="1" dirty="0">
                <a:solidFill>
                  <a:schemeClr val="tx1"/>
                </a:solidFill>
              </a:rPr>
              <a:t>Mr. </a:t>
            </a:r>
            <a:r>
              <a:rPr lang="en-US" b="1" i="1" dirty="0" err="1">
                <a:solidFill>
                  <a:schemeClr val="tx1"/>
                </a:solidFill>
              </a:rPr>
              <a:t>Raafat</a:t>
            </a:r>
            <a:r>
              <a:rPr lang="en-US" b="1" i="1" dirty="0">
                <a:solidFill>
                  <a:schemeClr val="tx1"/>
                </a:solidFill>
              </a:rPr>
              <a:t> El </a:t>
            </a:r>
            <a:r>
              <a:rPr lang="en-US" b="1" i="1" dirty="0" err="1">
                <a:solidFill>
                  <a:schemeClr val="tx1"/>
                </a:solidFill>
              </a:rPr>
              <a:t>Hawary</a:t>
            </a:r>
            <a:endParaRPr lang="en-US" b="1" i="1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>
            <a:off x="762000" y="4960964"/>
            <a:ext cx="7543800" cy="17458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 flipH="1">
            <a:off x="783693" y="4940650"/>
            <a:ext cx="1" cy="343228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4831080" y="4960964"/>
            <a:ext cx="0" cy="322914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6400800" y="4978422"/>
            <a:ext cx="0" cy="38100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79676" y="5168921"/>
            <a:ext cx="1759646" cy="100327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Finance Manager</a:t>
            </a:r>
          </a:p>
          <a:p>
            <a:pPr algn="ctr"/>
            <a:r>
              <a:rPr lang="en-US" sz="1400" b="1" i="1" dirty="0">
                <a:solidFill>
                  <a:schemeClr val="tx1"/>
                </a:solidFill>
              </a:rPr>
              <a:t>Mr. George Maurice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895871" y="5185754"/>
            <a:ext cx="1759646" cy="98644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Human Resources Manager</a:t>
            </a:r>
            <a:endParaRPr lang="en-US" sz="1600" b="1" i="1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712066" y="5189563"/>
            <a:ext cx="1759646" cy="98263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Operations Manager</a:t>
            </a:r>
          </a:p>
          <a:p>
            <a:pPr algn="ctr"/>
            <a:r>
              <a:rPr lang="en-US" sz="1400" b="1" i="1" dirty="0">
                <a:solidFill>
                  <a:schemeClr val="tx1"/>
                </a:solidFill>
              </a:rPr>
              <a:t>Dr. Mohamed </a:t>
            </a:r>
            <a:r>
              <a:rPr lang="en-US" sz="1400" b="1" i="1" dirty="0" err="1">
                <a:solidFill>
                  <a:schemeClr val="tx1"/>
                </a:solidFill>
              </a:rPr>
              <a:t>Alaa</a:t>
            </a:r>
            <a:endParaRPr lang="en-US" sz="1400" b="1" i="1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528261" y="5189564"/>
            <a:ext cx="1759646" cy="975359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Business Support Manager</a:t>
            </a:r>
          </a:p>
          <a:p>
            <a:pPr algn="ctr"/>
            <a:r>
              <a:rPr lang="en-US" sz="1400" b="1" i="1" dirty="0">
                <a:solidFill>
                  <a:schemeClr val="tx1"/>
                </a:solidFill>
              </a:rPr>
              <a:t>Ms. </a:t>
            </a:r>
            <a:r>
              <a:rPr lang="en-US" sz="1400" b="1" i="1" dirty="0" err="1">
                <a:solidFill>
                  <a:schemeClr val="tx1"/>
                </a:solidFill>
              </a:rPr>
              <a:t>Nermeen</a:t>
            </a:r>
            <a:r>
              <a:rPr lang="en-US" sz="1400" b="1" i="1" dirty="0">
                <a:solidFill>
                  <a:schemeClr val="tx1"/>
                </a:solidFill>
              </a:rPr>
              <a:t> </a:t>
            </a:r>
            <a:r>
              <a:rPr lang="en-US" sz="1400" b="1" i="1" dirty="0" err="1">
                <a:solidFill>
                  <a:schemeClr val="tx1"/>
                </a:solidFill>
              </a:rPr>
              <a:t>Alaa</a:t>
            </a:r>
            <a:endParaRPr lang="en-US" sz="1400" b="1" i="1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001780" y="2362200"/>
            <a:ext cx="2819400" cy="7620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C.E.O</a:t>
            </a:r>
          </a:p>
          <a:p>
            <a:pPr algn="ctr"/>
            <a:r>
              <a:rPr lang="en-US" b="1" i="1" dirty="0">
                <a:solidFill>
                  <a:schemeClr val="tx1"/>
                </a:solidFill>
              </a:rPr>
              <a:t>Dr. </a:t>
            </a:r>
            <a:r>
              <a:rPr lang="en-US" b="1" i="1" dirty="0" err="1">
                <a:solidFill>
                  <a:schemeClr val="tx1"/>
                </a:solidFill>
              </a:rPr>
              <a:t>Alaa</a:t>
            </a:r>
            <a:r>
              <a:rPr lang="en-US" b="1" i="1" dirty="0">
                <a:solidFill>
                  <a:schemeClr val="tx1"/>
                </a:solidFill>
              </a:rPr>
              <a:t> Ghazi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902810" y="3200619"/>
            <a:ext cx="2964833" cy="43337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Vice C.E.O</a:t>
            </a:r>
          </a:p>
          <a:p>
            <a:pPr algn="ctr"/>
            <a:r>
              <a:rPr lang="en-US" sz="1400" b="1" i="1" dirty="0">
                <a:solidFill>
                  <a:schemeClr val="tx1"/>
                </a:solidFill>
              </a:rPr>
              <a:t>Ms. </a:t>
            </a:r>
            <a:r>
              <a:rPr lang="en-US" sz="1400" b="1" i="1" dirty="0" err="1">
                <a:solidFill>
                  <a:schemeClr val="tx1"/>
                </a:solidFill>
              </a:rPr>
              <a:t>Maha</a:t>
            </a:r>
            <a:r>
              <a:rPr lang="en-US" sz="1400" b="1" i="1" dirty="0">
                <a:solidFill>
                  <a:schemeClr val="tx1"/>
                </a:solidFill>
              </a:rPr>
              <a:t> El </a:t>
            </a:r>
            <a:r>
              <a:rPr lang="en-US" sz="1400" b="1" i="1" dirty="0" err="1">
                <a:solidFill>
                  <a:schemeClr val="tx1"/>
                </a:solidFill>
              </a:rPr>
              <a:t>Mahy</a:t>
            </a:r>
            <a:endParaRPr lang="en-US" sz="1400" b="1" i="1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581400" y="4495800"/>
            <a:ext cx="822960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1295401" y="3657600"/>
            <a:ext cx="2514600" cy="48818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Academic Dean</a:t>
            </a:r>
          </a:p>
          <a:p>
            <a:pPr algn="ctr"/>
            <a:r>
              <a:rPr lang="en-US" sz="1600" b="1" i="1" dirty="0">
                <a:solidFill>
                  <a:schemeClr val="tx1"/>
                </a:solidFill>
              </a:rPr>
              <a:t>Mr. Alain Rodrigue</a:t>
            </a:r>
          </a:p>
        </p:txBody>
      </p:sp>
      <p:cxnSp>
        <p:nvCxnSpPr>
          <p:cNvPr id="24" name="Straight Connector 23"/>
          <p:cNvCxnSpPr>
            <a:cxnSpLocks/>
          </p:cNvCxnSpPr>
          <p:nvPr/>
        </p:nvCxnSpPr>
        <p:spPr>
          <a:xfrm flipH="1">
            <a:off x="2907564" y="4960964"/>
            <a:ext cx="1" cy="207958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4AEA7A8-FC32-45C1-B560-6D6E293DE022}"/>
              </a:ext>
            </a:extLst>
          </p:cNvPr>
          <p:cNvCxnSpPr/>
          <p:nvPr/>
        </p:nvCxnSpPr>
        <p:spPr>
          <a:xfrm flipH="1">
            <a:off x="8305800" y="4978422"/>
            <a:ext cx="0" cy="38100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14">
            <a:extLst>
              <a:ext uri="{FF2B5EF4-FFF2-40B4-BE49-F238E27FC236}">
                <a16:creationId xmlns:a16="http://schemas.microsoft.com/office/drawing/2014/main" id="{38F73059-5AC5-46D8-9DC5-CD700088D60D}"/>
              </a:ext>
            </a:extLst>
          </p:cNvPr>
          <p:cNvSpPr/>
          <p:nvPr/>
        </p:nvSpPr>
        <p:spPr>
          <a:xfrm>
            <a:off x="7344456" y="5181944"/>
            <a:ext cx="1649720" cy="97536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Superintendent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AE7CE82-F82F-4ED7-8000-070E728B1753}"/>
              </a:ext>
            </a:extLst>
          </p:cNvPr>
          <p:cNvSpPr txBox="1"/>
          <p:nvPr/>
        </p:nvSpPr>
        <p:spPr>
          <a:xfrm>
            <a:off x="7803521" y="6396335"/>
            <a:ext cx="1189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December 2021</a:t>
            </a:r>
          </a:p>
          <a:p>
            <a:endParaRPr lang="en-US" sz="1200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8383599-4838-432A-8DF7-6DD9EBD44E20}"/>
              </a:ext>
            </a:extLst>
          </p:cNvPr>
          <p:cNvCxnSpPr>
            <a:cxnSpLocks/>
          </p:cNvCxnSpPr>
          <p:nvPr/>
        </p:nvCxnSpPr>
        <p:spPr>
          <a:xfrm>
            <a:off x="3794760" y="3886200"/>
            <a:ext cx="1234440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19">
            <a:extLst>
              <a:ext uri="{FF2B5EF4-FFF2-40B4-BE49-F238E27FC236}">
                <a16:creationId xmlns:a16="http://schemas.microsoft.com/office/drawing/2014/main" id="{437DCBAE-6A8A-4B47-9DD7-4E59B42388A1}"/>
              </a:ext>
            </a:extLst>
          </p:cNvPr>
          <p:cNvSpPr/>
          <p:nvPr/>
        </p:nvSpPr>
        <p:spPr>
          <a:xfrm>
            <a:off x="1295401" y="4260433"/>
            <a:ext cx="2514599" cy="46396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Marketing</a:t>
            </a:r>
          </a:p>
          <a:p>
            <a:pPr algn="ctr"/>
            <a:r>
              <a:rPr lang="en-US" sz="1600" b="1" i="1" dirty="0">
                <a:solidFill>
                  <a:schemeClr val="tx1"/>
                </a:solidFill>
              </a:rPr>
              <a:t>Ms. Rehab Fakhry</a:t>
            </a:r>
          </a:p>
        </p:txBody>
      </p:sp>
      <p:sp>
        <p:nvSpPr>
          <p:cNvPr id="27" name="Rounded Rectangle 19">
            <a:extLst>
              <a:ext uri="{FF2B5EF4-FFF2-40B4-BE49-F238E27FC236}">
                <a16:creationId xmlns:a16="http://schemas.microsoft.com/office/drawing/2014/main" id="{381F929D-3A2D-4C52-9D46-D0AE31603C05}"/>
              </a:ext>
            </a:extLst>
          </p:cNvPr>
          <p:cNvSpPr/>
          <p:nvPr/>
        </p:nvSpPr>
        <p:spPr>
          <a:xfrm>
            <a:off x="4925666" y="3710816"/>
            <a:ext cx="2964836" cy="499828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Quality Assurance Dean</a:t>
            </a:r>
          </a:p>
          <a:p>
            <a:pPr algn="ctr"/>
            <a:r>
              <a:rPr lang="en-US" sz="1400" b="1" i="1" dirty="0">
                <a:solidFill>
                  <a:schemeClr val="tx1"/>
                </a:solidFill>
              </a:rPr>
              <a:t>Eng. Mohamed El </a:t>
            </a:r>
            <a:r>
              <a:rPr lang="en-US" sz="1400" b="1" i="1" dirty="0" err="1">
                <a:solidFill>
                  <a:schemeClr val="tx1"/>
                </a:solidFill>
              </a:rPr>
              <a:t>Hawary</a:t>
            </a:r>
            <a:endParaRPr lang="en-US" sz="1400" b="1" i="1" dirty="0">
              <a:solidFill>
                <a:schemeClr val="tx1"/>
              </a:solidFill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C0F3819-1240-409D-9D74-9638168A97EC}"/>
              </a:ext>
            </a:extLst>
          </p:cNvPr>
          <p:cNvCxnSpPr/>
          <p:nvPr/>
        </p:nvCxnSpPr>
        <p:spPr>
          <a:xfrm>
            <a:off x="4419600" y="4702145"/>
            <a:ext cx="822960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16">
            <a:extLst>
              <a:ext uri="{FF2B5EF4-FFF2-40B4-BE49-F238E27FC236}">
                <a16:creationId xmlns:a16="http://schemas.microsoft.com/office/drawing/2014/main" id="{EB627312-D94E-4EA7-BD2B-CED0EC49DF7C}"/>
              </a:ext>
            </a:extLst>
          </p:cNvPr>
          <p:cNvSpPr/>
          <p:nvPr/>
        </p:nvSpPr>
        <p:spPr>
          <a:xfrm>
            <a:off x="4911084" y="4421786"/>
            <a:ext cx="2971799" cy="45501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Corporate Business Coordinator</a:t>
            </a:r>
          </a:p>
          <a:p>
            <a:pPr algn="ctr"/>
            <a:r>
              <a:rPr lang="en-US" sz="1400" b="1" i="1" dirty="0">
                <a:solidFill>
                  <a:schemeClr val="tx1"/>
                </a:solidFill>
              </a:rPr>
              <a:t>Ms. Ghada Nour</a:t>
            </a:r>
          </a:p>
        </p:txBody>
      </p:sp>
    </p:spTree>
    <p:extLst>
      <p:ext uri="{BB962C8B-B14F-4D97-AF65-F5344CB8AC3E}">
        <p14:creationId xmlns:p14="http://schemas.microsoft.com/office/powerpoint/2010/main" val="1591829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H="1">
            <a:off x="4419600" y="2423160"/>
            <a:ext cx="0" cy="24688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76200" y="76200"/>
            <a:ext cx="8961120" cy="6675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04800" y="152400"/>
            <a:ext cx="8458200" cy="1143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BUSINESS UNIT LEVEL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615440" y="3048000"/>
            <a:ext cx="5852160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600200" y="3048000"/>
            <a:ext cx="0" cy="38100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467600" y="3048000"/>
            <a:ext cx="0" cy="38100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6477000" y="3429000"/>
            <a:ext cx="1981200" cy="11430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International School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Chief Accountant</a:t>
            </a:r>
          </a:p>
          <a:p>
            <a:pPr algn="ctr"/>
            <a:r>
              <a:rPr lang="en-US" sz="1400" b="1" i="1" dirty="0">
                <a:solidFill>
                  <a:schemeClr val="tx1"/>
                </a:solidFill>
              </a:rPr>
              <a:t>Ms. Samar Hassan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001780" y="1676400"/>
            <a:ext cx="2819400" cy="7620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Finance Manager</a:t>
            </a:r>
          </a:p>
          <a:p>
            <a:pPr algn="ctr"/>
            <a:r>
              <a:rPr lang="en-US" b="1" i="1" dirty="0">
                <a:solidFill>
                  <a:schemeClr val="tx1"/>
                </a:solidFill>
              </a:rPr>
              <a:t>Mr. George Maurice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560832" y="3429000"/>
            <a:ext cx="2057400" cy="11430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National School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Chief Accountant</a:t>
            </a:r>
          </a:p>
          <a:p>
            <a:pPr algn="ctr"/>
            <a:r>
              <a:rPr lang="en-US" sz="1400" b="1" i="1" dirty="0">
                <a:solidFill>
                  <a:schemeClr val="tx1"/>
                </a:solidFill>
              </a:rPr>
              <a:t>Mr. Mohamed El </a:t>
            </a:r>
            <a:r>
              <a:rPr lang="en-US" sz="1400" b="1" i="1" dirty="0" err="1">
                <a:solidFill>
                  <a:schemeClr val="tx1"/>
                </a:solidFill>
              </a:rPr>
              <a:t>Sayed</a:t>
            </a:r>
            <a:endParaRPr lang="en-US" sz="1400" b="1" i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352800" y="3429000"/>
            <a:ext cx="2209800" cy="11430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Corporate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Chief Accountant</a:t>
            </a:r>
          </a:p>
          <a:p>
            <a:pPr algn="ctr"/>
            <a:r>
              <a:rPr lang="en-US" sz="1400" b="1" i="1" dirty="0">
                <a:solidFill>
                  <a:schemeClr val="tx1"/>
                </a:solidFill>
              </a:rPr>
              <a:t>Ms. </a:t>
            </a:r>
            <a:r>
              <a:rPr lang="en-US" sz="1400" b="1" i="1" dirty="0" err="1">
                <a:solidFill>
                  <a:schemeClr val="tx1"/>
                </a:solidFill>
              </a:rPr>
              <a:t>Hanan</a:t>
            </a:r>
            <a:r>
              <a:rPr lang="en-US" sz="1400" b="1" i="1" dirty="0">
                <a:solidFill>
                  <a:schemeClr val="tx1"/>
                </a:solidFill>
              </a:rPr>
              <a:t> Abdel </a:t>
            </a:r>
            <a:r>
              <a:rPr lang="en-US" sz="1400" b="1" i="1" dirty="0" err="1">
                <a:solidFill>
                  <a:schemeClr val="tx1"/>
                </a:solidFill>
              </a:rPr>
              <a:t>Maseeh</a:t>
            </a:r>
            <a:endParaRPr lang="en-US" sz="1400" b="1" i="1" dirty="0">
              <a:solidFill>
                <a:schemeClr val="tx1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7452360" y="4572000"/>
            <a:ext cx="0" cy="1828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858000" y="4724400"/>
            <a:ext cx="1234440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8077200" y="4724400"/>
            <a:ext cx="0" cy="1828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7452360" y="4876799"/>
            <a:ext cx="1490472" cy="68579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Accountant (2)</a:t>
            </a:r>
          </a:p>
          <a:p>
            <a:pPr algn="ctr"/>
            <a:r>
              <a:rPr lang="en-US" sz="1400" b="1" i="1" dirty="0">
                <a:solidFill>
                  <a:schemeClr val="tx1"/>
                </a:solidFill>
              </a:rPr>
              <a:t>Mr. Ahmed Ibrahim</a:t>
            </a:r>
          </a:p>
          <a:p>
            <a:pPr algn="ctr"/>
            <a:endParaRPr lang="en-US" sz="1400" b="1" i="1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955792" y="4889479"/>
            <a:ext cx="1402080" cy="68579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Accountant (1)</a:t>
            </a:r>
          </a:p>
          <a:p>
            <a:pPr algn="ctr"/>
            <a:r>
              <a:rPr lang="en-US" sz="1400" b="1" i="1" dirty="0">
                <a:solidFill>
                  <a:schemeClr val="tx1"/>
                </a:solidFill>
              </a:rPr>
              <a:t>Mr. Ahmed Atef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6858000" y="4724400"/>
            <a:ext cx="0" cy="1828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584960" y="4572000"/>
            <a:ext cx="0" cy="1828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990600" y="4724400"/>
            <a:ext cx="1234440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209800" y="4724400"/>
            <a:ext cx="0" cy="1828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1676400" y="4876799"/>
            <a:ext cx="1399032" cy="685789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Accountant (2)</a:t>
            </a:r>
          </a:p>
          <a:p>
            <a:pPr algn="ctr"/>
            <a:r>
              <a:rPr lang="en-US" sz="1400" b="1" i="1" dirty="0">
                <a:solidFill>
                  <a:schemeClr val="tx1"/>
                </a:solidFill>
              </a:rPr>
              <a:t>Ms. Omnia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152400" y="4876799"/>
            <a:ext cx="1402080" cy="68578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Accountant (1)</a:t>
            </a:r>
          </a:p>
          <a:p>
            <a:pPr algn="ctr"/>
            <a:r>
              <a:rPr lang="en-US" sz="1400" b="1" i="1" dirty="0">
                <a:solidFill>
                  <a:schemeClr val="tx1"/>
                </a:solidFill>
              </a:rPr>
              <a:t>Ms. </a:t>
            </a:r>
            <a:r>
              <a:rPr lang="en-US" sz="1400" b="1" i="1" dirty="0" err="1">
                <a:solidFill>
                  <a:schemeClr val="tx1"/>
                </a:solidFill>
              </a:rPr>
              <a:t>Hadeel</a:t>
            </a:r>
            <a:endParaRPr lang="en-US" sz="1400" b="1" i="1" dirty="0">
              <a:solidFill>
                <a:schemeClr val="tx1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990600" y="4724400"/>
            <a:ext cx="0" cy="1828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3352800" y="4876800"/>
            <a:ext cx="2209800" cy="685788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Finance Representative</a:t>
            </a:r>
          </a:p>
          <a:p>
            <a:pPr algn="ctr"/>
            <a:r>
              <a:rPr lang="en-US" sz="1400" b="1" i="1" dirty="0">
                <a:solidFill>
                  <a:schemeClr val="tx1"/>
                </a:solidFill>
              </a:rPr>
              <a:t>Mr. </a:t>
            </a:r>
            <a:r>
              <a:rPr lang="en-US" sz="1400" b="1" i="1" dirty="0" err="1">
                <a:solidFill>
                  <a:schemeClr val="tx1"/>
                </a:solidFill>
              </a:rPr>
              <a:t>Issac</a:t>
            </a:r>
            <a:endParaRPr lang="en-US" sz="1400" b="1" i="1" dirty="0">
              <a:solidFill>
                <a:schemeClr val="tx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B7117A9-D3A6-4E07-8D4B-51F480F99A7F}"/>
              </a:ext>
            </a:extLst>
          </p:cNvPr>
          <p:cNvSpPr txBox="1"/>
          <p:nvPr/>
        </p:nvSpPr>
        <p:spPr>
          <a:xfrm>
            <a:off x="7803521" y="6400800"/>
            <a:ext cx="12337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September 2021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87861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H="1">
            <a:off x="4419600" y="2423160"/>
            <a:ext cx="0" cy="6400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76200" y="76200"/>
            <a:ext cx="8961120" cy="6675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04800" y="152400"/>
            <a:ext cx="8458200" cy="1143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BUSINESS UNIT LEVEL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615440" y="3048000"/>
            <a:ext cx="5852160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600200" y="3048000"/>
            <a:ext cx="0" cy="146304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467600" y="3048000"/>
            <a:ext cx="0" cy="146304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6477000" y="3429000"/>
            <a:ext cx="1981200" cy="11430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International School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HR Supervisor</a:t>
            </a:r>
          </a:p>
          <a:p>
            <a:pPr algn="ctr"/>
            <a:r>
              <a:rPr lang="en-US" sz="1400" b="1" i="1" dirty="0">
                <a:solidFill>
                  <a:schemeClr val="tx1"/>
                </a:solidFill>
              </a:rPr>
              <a:t>Ms. Salma </a:t>
            </a:r>
            <a:r>
              <a:rPr lang="en-US" sz="1400" b="1" i="1" dirty="0" err="1">
                <a:solidFill>
                  <a:schemeClr val="tx1"/>
                </a:solidFill>
              </a:rPr>
              <a:t>Saeed</a:t>
            </a:r>
            <a:endParaRPr lang="en-US" sz="1400" b="1" i="1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009900" y="1722120"/>
            <a:ext cx="2819400" cy="7620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HR Manager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533400" y="3429000"/>
            <a:ext cx="2057400" cy="11430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National School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HR Supervisor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1584960" y="4572000"/>
            <a:ext cx="0" cy="1828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990600" y="4724400"/>
            <a:ext cx="1234440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2209800" y="4724400"/>
            <a:ext cx="0" cy="1828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1676399" y="4876799"/>
            <a:ext cx="1475231" cy="685795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HR Specialist</a:t>
            </a:r>
          </a:p>
          <a:p>
            <a:pPr algn="ctr"/>
            <a:r>
              <a:rPr lang="en-US" sz="1400" b="1" i="1" dirty="0">
                <a:solidFill>
                  <a:schemeClr val="tx1"/>
                </a:solidFill>
              </a:rPr>
              <a:t>Mr. Kareem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152400" y="4876799"/>
            <a:ext cx="1402080" cy="68579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Senior HR Specialist</a:t>
            </a:r>
          </a:p>
          <a:p>
            <a:pPr algn="ctr"/>
            <a:r>
              <a:rPr lang="en-US" sz="1400" b="1" i="1" dirty="0">
                <a:solidFill>
                  <a:schemeClr val="tx1"/>
                </a:solidFill>
              </a:rPr>
              <a:t>Ms. </a:t>
            </a:r>
            <a:r>
              <a:rPr lang="en-US" sz="1400" b="1" i="1" dirty="0" err="1">
                <a:solidFill>
                  <a:schemeClr val="tx1"/>
                </a:solidFill>
              </a:rPr>
              <a:t>Merihan</a:t>
            </a:r>
            <a:endParaRPr lang="en-US" sz="1400" b="1" i="1" dirty="0">
              <a:solidFill>
                <a:schemeClr val="tx1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flipH="1">
            <a:off x="990600" y="4724400"/>
            <a:ext cx="0" cy="1828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7424928" y="4572000"/>
            <a:ext cx="0" cy="1828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830568" y="4724400"/>
            <a:ext cx="1234440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8049768" y="4724400"/>
            <a:ext cx="0" cy="1828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/>
          <p:cNvSpPr/>
          <p:nvPr/>
        </p:nvSpPr>
        <p:spPr>
          <a:xfrm>
            <a:off x="7424928" y="4876799"/>
            <a:ext cx="1490472" cy="685789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HR Specialist</a:t>
            </a:r>
          </a:p>
          <a:p>
            <a:pPr algn="ctr"/>
            <a:r>
              <a:rPr lang="en-US" sz="1400" b="1" i="1" dirty="0">
                <a:solidFill>
                  <a:schemeClr val="tx1"/>
                </a:solidFill>
              </a:rPr>
              <a:t>Ms. Menna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5919217" y="4876799"/>
            <a:ext cx="1475231" cy="68579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Senior HR Specialist</a:t>
            </a:r>
          </a:p>
          <a:p>
            <a:pPr algn="ctr"/>
            <a:r>
              <a:rPr lang="en-US" sz="1400" b="1" i="1" dirty="0">
                <a:solidFill>
                  <a:schemeClr val="tx1"/>
                </a:solidFill>
              </a:rPr>
              <a:t>Ms. Nourhan</a:t>
            </a:r>
          </a:p>
        </p:txBody>
      </p:sp>
      <p:cxnSp>
        <p:nvCxnSpPr>
          <p:cNvPr id="55" name="Straight Connector 54"/>
          <p:cNvCxnSpPr/>
          <p:nvPr/>
        </p:nvCxnSpPr>
        <p:spPr>
          <a:xfrm flipH="1">
            <a:off x="6830568" y="4724400"/>
            <a:ext cx="0" cy="1828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E6912A4-C5BC-4812-BBAC-692F91E98E36}"/>
              </a:ext>
            </a:extLst>
          </p:cNvPr>
          <p:cNvSpPr txBox="1"/>
          <p:nvPr/>
        </p:nvSpPr>
        <p:spPr>
          <a:xfrm>
            <a:off x="7803521" y="6400800"/>
            <a:ext cx="12337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September 2021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60285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ounded Rectangle 81"/>
          <p:cNvSpPr/>
          <p:nvPr/>
        </p:nvSpPr>
        <p:spPr>
          <a:xfrm>
            <a:off x="1524000" y="2716032"/>
            <a:ext cx="1371600" cy="9144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International</a:t>
            </a:r>
          </a:p>
          <a:p>
            <a:pPr algn="ctr"/>
            <a:r>
              <a:rPr lang="en-US" sz="1200" b="1" i="1" dirty="0">
                <a:solidFill>
                  <a:schemeClr val="tx1"/>
                </a:solidFill>
              </a:rPr>
              <a:t>Ms. </a:t>
            </a:r>
            <a:r>
              <a:rPr lang="en-US" sz="1200" b="1" i="1" dirty="0" err="1">
                <a:solidFill>
                  <a:schemeClr val="tx1"/>
                </a:solidFill>
              </a:rPr>
              <a:t>Samia</a:t>
            </a:r>
            <a:endParaRPr lang="en-US" sz="1200" b="1" i="1" dirty="0">
              <a:solidFill>
                <a:schemeClr val="tx1"/>
              </a:solidFill>
            </a:endParaRPr>
          </a:p>
          <a:p>
            <a:pPr algn="ctr"/>
            <a:r>
              <a:rPr lang="en-US" sz="1200" b="1" i="1" dirty="0">
                <a:solidFill>
                  <a:schemeClr val="tx1"/>
                </a:solidFill>
              </a:rPr>
              <a:t>Ms. </a:t>
            </a:r>
            <a:r>
              <a:rPr lang="en-US" sz="1200" b="1" i="1" dirty="0" err="1">
                <a:solidFill>
                  <a:schemeClr val="tx1"/>
                </a:solidFill>
              </a:rPr>
              <a:t>Nemeen</a:t>
            </a:r>
            <a:endParaRPr lang="en-US" sz="1200" b="1" i="1" dirty="0">
              <a:solidFill>
                <a:schemeClr val="tx1"/>
              </a:solidFill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202868" y="2702519"/>
            <a:ext cx="1295400" cy="94488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National</a:t>
            </a:r>
          </a:p>
          <a:p>
            <a:pPr algn="ctr"/>
            <a:r>
              <a:rPr lang="en-US" sz="1200" b="1" i="1" dirty="0">
                <a:solidFill>
                  <a:schemeClr val="tx1"/>
                </a:solidFill>
              </a:rPr>
              <a:t>Ms. </a:t>
            </a:r>
            <a:r>
              <a:rPr lang="en-US" sz="1200" b="1" i="1" dirty="0" err="1">
                <a:solidFill>
                  <a:schemeClr val="tx1"/>
                </a:solidFill>
              </a:rPr>
              <a:t>Heba</a:t>
            </a:r>
            <a:endParaRPr lang="en-US" sz="1200" b="1" i="1" dirty="0">
              <a:solidFill>
                <a:schemeClr val="tx1"/>
              </a:solidFill>
            </a:endParaRPr>
          </a:p>
          <a:p>
            <a:pPr algn="ctr"/>
            <a:r>
              <a:rPr lang="en-US" sz="1200" b="1" i="1" dirty="0">
                <a:solidFill>
                  <a:schemeClr val="tx1"/>
                </a:solidFill>
              </a:rPr>
              <a:t>Ms. </a:t>
            </a:r>
            <a:r>
              <a:rPr lang="en-US" sz="1200" b="1" i="1" dirty="0" err="1">
                <a:solidFill>
                  <a:schemeClr val="tx1"/>
                </a:solidFill>
              </a:rPr>
              <a:t>Noha</a:t>
            </a:r>
            <a:endParaRPr lang="en-US" sz="1200" b="1" i="1" dirty="0">
              <a:solidFill>
                <a:schemeClr val="tx1"/>
              </a:solidFill>
            </a:endParaRPr>
          </a:p>
          <a:p>
            <a:pPr algn="ctr"/>
            <a:r>
              <a:rPr lang="en-US" sz="1200" b="1" i="1" dirty="0">
                <a:solidFill>
                  <a:schemeClr val="tx1"/>
                </a:solidFill>
              </a:rPr>
              <a:t>Ms. Dina</a:t>
            </a:r>
          </a:p>
        </p:txBody>
      </p:sp>
      <p:cxnSp>
        <p:nvCxnSpPr>
          <p:cNvPr id="42" name="Straight Connector 41"/>
          <p:cNvCxnSpPr>
            <a:cxnSpLocks/>
          </p:cNvCxnSpPr>
          <p:nvPr/>
        </p:nvCxnSpPr>
        <p:spPr>
          <a:xfrm>
            <a:off x="4641566" y="3778373"/>
            <a:ext cx="0" cy="336427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76200" y="76200"/>
            <a:ext cx="8961120" cy="6675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290060" y="152400"/>
            <a:ext cx="8549140" cy="4572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BUSINESS UNIT LEVEL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170420" y="685800"/>
            <a:ext cx="2819400" cy="7620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Business Support Manager</a:t>
            </a:r>
          </a:p>
          <a:p>
            <a:pPr algn="ctr"/>
            <a:r>
              <a:rPr lang="en-US" b="1" i="1" dirty="0">
                <a:solidFill>
                  <a:schemeClr val="tx1"/>
                </a:solidFill>
              </a:rPr>
              <a:t>Ms. </a:t>
            </a:r>
            <a:r>
              <a:rPr lang="en-US" b="1" i="1" dirty="0" err="1">
                <a:solidFill>
                  <a:schemeClr val="tx1"/>
                </a:solidFill>
              </a:rPr>
              <a:t>Nermeen</a:t>
            </a:r>
            <a:r>
              <a:rPr lang="en-US" b="1" i="1" dirty="0">
                <a:solidFill>
                  <a:schemeClr val="tx1"/>
                </a:solidFill>
              </a:rPr>
              <a:t> </a:t>
            </a:r>
            <a:r>
              <a:rPr lang="en-US" b="1" i="1" dirty="0" err="1">
                <a:solidFill>
                  <a:schemeClr val="tx1"/>
                </a:solidFill>
              </a:rPr>
              <a:t>Alaa</a:t>
            </a:r>
            <a:endParaRPr lang="en-US" b="1" i="1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1452424" y="1600200"/>
            <a:ext cx="6213796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628181" y="1600200"/>
            <a:ext cx="0" cy="38100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7666220" y="1600200"/>
            <a:ext cx="0" cy="38100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2819400" y="1752600"/>
            <a:ext cx="1553689" cy="69546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Admission Officer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778333" y="1752601"/>
            <a:ext cx="1622467" cy="67564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Procurement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Officer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7315200" y="1752601"/>
            <a:ext cx="1447799" cy="67564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IT 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Officer</a:t>
            </a:r>
          </a:p>
        </p:txBody>
      </p: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8153400" y="2423160"/>
            <a:ext cx="0" cy="89916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cxnSpLocks/>
          </p:cNvCxnSpPr>
          <p:nvPr/>
        </p:nvCxnSpPr>
        <p:spPr>
          <a:xfrm>
            <a:off x="7014338" y="3322320"/>
            <a:ext cx="1714000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8720718" y="3322320"/>
            <a:ext cx="0" cy="1828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7772400" y="4008120"/>
            <a:ext cx="1176918" cy="86868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Senior IT  Specialist</a:t>
            </a:r>
          </a:p>
          <a:p>
            <a:pPr algn="ctr"/>
            <a:r>
              <a:rPr lang="en-US" sz="1200" b="1" i="1" dirty="0">
                <a:solidFill>
                  <a:schemeClr val="tx1"/>
                </a:solidFill>
              </a:rPr>
              <a:t>Mr. Kareem</a:t>
            </a:r>
          </a:p>
          <a:p>
            <a:pPr algn="ctr"/>
            <a:r>
              <a:rPr lang="en-US" sz="1200" b="1" i="1" dirty="0">
                <a:solidFill>
                  <a:schemeClr val="tx1"/>
                </a:solidFill>
              </a:rPr>
              <a:t>Ms. </a:t>
            </a:r>
            <a:r>
              <a:rPr lang="en-US" sz="1200" b="1" i="1" dirty="0" err="1">
                <a:solidFill>
                  <a:schemeClr val="tx1"/>
                </a:solidFill>
              </a:rPr>
              <a:t>Soha</a:t>
            </a:r>
            <a:endParaRPr lang="en-US" sz="1200" b="1" i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7772400" y="3474720"/>
            <a:ext cx="1176918" cy="36934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International</a:t>
            </a:r>
            <a:endParaRPr lang="en-US" sz="1400" b="1" i="1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663318" y="3474720"/>
            <a:ext cx="997625" cy="375785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National</a:t>
            </a:r>
            <a:endParaRPr lang="en-US" sz="1400" b="1" i="1" dirty="0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7014338" y="3322320"/>
            <a:ext cx="0" cy="1828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8339718" y="3810000"/>
            <a:ext cx="0" cy="1828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6522661" y="5052060"/>
            <a:ext cx="1171164" cy="81534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IT  Specialist</a:t>
            </a:r>
          </a:p>
          <a:p>
            <a:pPr algn="ctr"/>
            <a:r>
              <a:rPr lang="en-US" sz="1200" b="1" i="1" dirty="0">
                <a:solidFill>
                  <a:schemeClr val="tx1"/>
                </a:solidFill>
              </a:rPr>
              <a:t>Ms. </a:t>
            </a:r>
            <a:r>
              <a:rPr lang="en-US" sz="1200" b="1" i="1" dirty="0" err="1">
                <a:solidFill>
                  <a:schemeClr val="tx1"/>
                </a:solidFill>
              </a:rPr>
              <a:t>Neveen</a:t>
            </a:r>
            <a:endParaRPr lang="en-US" sz="1200" b="1" i="1" dirty="0">
              <a:solidFill>
                <a:schemeClr val="tx1"/>
              </a:solidFill>
            </a:endParaRPr>
          </a:p>
          <a:p>
            <a:pPr algn="ctr"/>
            <a:r>
              <a:rPr lang="en-US" sz="1200" b="1" i="1" dirty="0">
                <a:solidFill>
                  <a:schemeClr val="tx1"/>
                </a:solidFill>
              </a:rPr>
              <a:t>Ms. </a:t>
            </a:r>
            <a:r>
              <a:rPr lang="en-US" sz="1200" b="1" i="1" dirty="0" err="1">
                <a:solidFill>
                  <a:schemeClr val="tx1"/>
                </a:solidFill>
              </a:rPr>
              <a:t>Enas</a:t>
            </a:r>
            <a:endParaRPr lang="en-US" sz="1200" b="1" i="1" dirty="0">
              <a:solidFill>
                <a:schemeClr val="tx1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7044318" y="3825240"/>
            <a:ext cx="0" cy="1828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cxnSpLocks/>
          </p:cNvCxnSpPr>
          <p:nvPr/>
        </p:nvCxnSpPr>
        <p:spPr>
          <a:xfrm flipH="1">
            <a:off x="3505200" y="2437901"/>
            <a:ext cx="12070" cy="1352139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cxnSpLocks/>
          </p:cNvCxnSpPr>
          <p:nvPr/>
        </p:nvCxnSpPr>
        <p:spPr>
          <a:xfrm flipV="1">
            <a:off x="2026921" y="3778373"/>
            <a:ext cx="2621279" cy="11667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242156" y="4289610"/>
            <a:ext cx="0" cy="1828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3304774" y="5433061"/>
            <a:ext cx="1275773" cy="815339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Admission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Specialist</a:t>
            </a:r>
          </a:p>
          <a:p>
            <a:pPr algn="ctr"/>
            <a:r>
              <a:rPr lang="en-US" sz="1200" b="1" i="1" dirty="0">
                <a:solidFill>
                  <a:schemeClr val="tx1"/>
                </a:solidFill>
              </a:rPr>
              <a:t>Ms. Sara Amr</a:t>
            </a:r>
          </a:p>
          <a:p>
            <a:pPr algn="ctr"/>
            <a:r>
              <a:rPr lang="en-US" sz="1200" b="1" i="1" dirty="0">
                <a:solidFill>
                  <a:schemeClr val="tx1"/>
                </a:solidFill>
              </a:rPr>
              <a:t>Ms. Passant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1249418" y="3908610"/>
            <a:ext cx="1402080" cy="3810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National</a:t>
            </a:r>
            <a:endParaRPr lang="en-US" sz="1400" b="1" i="1" dirty="0">
              <a:solidFill>
                <a:schemeClr val="tx1"/>
              </a:solidFill>
            </a:endParaRPr>
          </a:p>
        </p:txBody>
      </p:sp>
      <p:cxnSp>
        <p:nvCxnSpPr>
          <p:cNvPr id="34" name="Straight Connector 33"/>
          <p:cNvCxnSpPr>
            <a:cxnSpLocks/>
          </p:cNvCxnSpPr>
          <p:nvPr/>
        </p:nvCxnSpPr>
        <p:spPr>
          <a:xfrm>
            <a:off x="2020286" y="3798345"/>
            <a:ext cx="0" cy="118335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990600" y="5440679"/>
            <a:ext cx="1102494" cy="81534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Admission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Specialist</a:t>
            </a:r>
          </a:p>
          <a:p>
            <a:pPr algn="ctr"/>
            <a:r>
              <a:rPr lang="en-US" sz="1200" b="1" i="1" dirty="0">
                <a:solidFill>
                  <a:schemeClr val="tx1"/>
                </a:solidFill>
              </a:rPr>
              <a:t>Ms. Sarah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4619731" y="5454155"/>
            <a:ext cx="1443724" cy="794245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Students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Affairs</a:t>
            </a:r>
          </a:p>
          <a:p>
            <a:pPr algn="ctr"/>
            <a:r>
              <a:rPr lang="en-US" sz="1200" b="1" i="1" dirty="0">
                <a:solidFill>
                  <a:schemeClr val="tx1"/>
                </a:solidFill>
              </a:rPr>
              <a:t>Ms. Radwa</a:t>
            </a:r>
          </a:p>
          <a:p>
            <a:pPr algn="ctr"/>
            <a:r>
              <a:rPr lang="en-US" sz="1200" b="1" i="1" dirty="0">
                <a:solidFill>
                  <a:schemeClr val="tx1"/>
                </a:solidFill>
              </a:rPr>
              <a:t>Ms. </a:t>
            </a:r>
            <a:r>
              <a:rPr lang="en-US" sz="1200" b="1" i="1" dirty="0" err="1">
                <a:solidFill>
                  <a:schemeClr val="tx1"/>
                </a:solidFill>
              </a:rPr>
              <a:t>Sherine</a:t>
            </a:r>
            <a:endParaRPr lang="en-US" sz="1200" b="1" i="1" dirty="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2149592" y="5440679"/>
            <a:ext cx="1106201" cy="81534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Students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Affairs</a:t>
            </a:r>
          </a:p>
          <a:p>
            <a:pPr algn="ctr"/>
            <a:r>
              <a:rPr lang="en-US" sz="1200" b="1" i="1" dirty="0">
                <a:solidFill>
                  <a:schemeClr val="tx1"/>
                </a:solidFill>
              </a:rPr>
              <a:t>Mr. Ashraf</a:t>
            </a:r>
          </a:p>
          <a:p>
            <a:pPr algn="ctr"/>
            <a:r>
              <a:rPr lang="en-US" sz="1200" b="1" i="1" dirty="0">
                <a:solidFill>
                  <a:schemeClr val="tx1"/>
                </a:solidFill>
              </a:rPr>
              <a:t>Ms. </a:t>
            </a:r>
            <a:r>
              <a:rPr lang="en-US" sz="1200" b="1" i="1" dirty="0" err="1">
                <a:solidFill>
                  <a:schemeClr val="tx1"/>
                </a:solidFill>
              </a:rPr>
              <a:t>Heba</a:t>
            </a:r>
            <a:endParaRPr lang="en-US" sz="1200" b="1" i="1" dirty="0">
              <a:solidFill>
                <a:schemeClr val="tx1"/>
              </a:solidFill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 flipH="1">
            <a:off x="8339718" y="4876800"/>
            <a:ext cx="0" cy="1828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ounded Rectangle 68"/>
          <p:cNvSpPr/>
          <p:nvPr/>
        </p:nvSpPr>
        <p:spPr>
          <a:xfrm>
            <a:off x="7730118" y="5052061"/>
            <a:ext cx="1189215" cy="815339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IT  Specialist</a:t>
            </a:r>
          </a:p>
          <a:p>
            <a:pPr algn="ctr"/>
            <a:r>
              <a:rPr lang="en-US" sz="1200" b="1" i="1" dirty="0">
                <a:solidFill>
                  <a:schemeClr val="tx1"/>
                </a:solidFill>
              </a:rPr>
              <a:t>Ms. </a:t>
            </a:r>
            <a:r>
              <a:rPr lang="en-US" sz="1200" b="1" i="1" dirty="0" err="1">
                <a:solidFill>
                  <a:schemeClr val="tx1"/>
                </a:solidFill>
              </a:rPr>
              <a:t>Nourhan</a:t>
            </a:r>
            <a:endParaRPr lang="en-US" sz="1200" b="1" i="1" dirty="0">
              <a:solidFill>
                <a:schemeClr val="tx1"/>
              </a:solidFill>
            </a:endParaRPr>
          </a:p>
        </p:txBody>
      </p:sp>
      <p:cxnSp>
        <p:nvCxnSpPr>
          <p:cNvPr id="87" name="Straight Connector 86"/>
          <p:cNvCxnSpPr/>
          <p:nvPr/>
        </p:nvCxnSpPr>
        <p:spPr>
          <a:xfrm>
            <a:off x="4588195" y="1447800"/>
            <a:ext cx="0" cy="15240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3505200" y="1610360"/>
            <a:ext cx="0" cy="15240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ounded Rectangle 89"/>
          <p:cNvSpPr/>
          <p:nvPr/>
        </p:nvSpPr>
        <p:spPr>
          <a:xfrm>
            <a:off x="766624" y="1755887"/>
            <a:ext cx="1325629" cy="69546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Front Desk</a:t>
            </a:r>
          </a:p>
        </p:txBody>
      </p:sp>
      <p:cxnSp>
        <p:nvCxnSpPr>
          <p:cNvPr id="91" name="Straight Connector 90"/>
          <p:cNvCxnSpPr/>
          <p:nvPr/>
        </p:nvCxnSpPr>
        <p:spPr>
          <a:xfrm>
            <a:off x="1452424" y="1600200"/>
            <a:ext cx="0" cy="15240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15EA2878-F0A7-4484-BB4C-92A78775ED52}"/>
              </a:ext>
            </a:extLst>
          </p:cNvPr>
          <p:cNvCxnSpPr>
            <a:cxnSpLocks/>
          </p:cNvCxnSpPr>
          <p:nvPr/>
        </p:nvCxnSpPr>
        <p:spPr>
          <a:xfrm>
            <a:off x="1395524" y="2437901"/>
            <a:ext cx="0" cy="125732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84F5A64D-A82E-4BA7-A10C-E22B95A4566A}"/>
              </a:ext>
            </a:extLst>
          </p:cNvPr>
          <p:cNvCxnSpPr>
            <a:cxnSpLocks/>
          </p:cNvCxnSpPr>
          <p:nvPr/>
        </p:nvCxnSpPr>
        <p:spPr>
          <a:xfrm>
            <a:off x="812218" y="2563633"/>
            <a:ext cx="1234440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A40F344A-B971-4766-A7BE-CB6AD3F50902}"/>
              </a:ext>
            </a:extLst>
          </p:cNvPr>
          <p:cNvCxnSpPr>
            <a:cxnSpLocks/>
          </p:cNvCxnSpPr>
          <p:nvPr/>
        </p:nvCxnSpPr>
        <p:spPr>
          <a:xfrm>
            <a:off x="5562600" y="2410617"/>
            <a:ext cx="0" cy="125732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A2CEC192-13C5-4890-9F6B-864405A0DD37}"/>
              </a:ext>
            </a:extLst>
          </p:cNvPr>
          <p:cNvCxnSpPr>
            <a:cxnSpLocks/>
          </p:cNvCxnSpPr>
          <p:nvPr/>
        </p:nvCxnSpPr>
        <p:spPr>
          <a:xfrm>
            <a:off x="4789561" y="2491784"/>
            <a:ext cx="1496185" cy="12044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A7CA0C1F-1D5C-45E1-8968-A2FE643AB89C}"/>
              </a:ext>
            </a:extLst>
          </p:cNvPr>
          <p:cNvCxnSpPr>
            <a:cxnSpLocks/>
          </p:cNvCxnSpPr>
          <p:nvPr/>
        </p:nvCxnSpPr>
        <p:spPr>
          <a:xfrm>
            <a:off x="6285750" y="2499360"/>
            <a:ext cx="0" cy="1828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ounded Rectangle 31">
            <a:extLst>
              <a:ext uri="{FF2B5EF4-FFF2-40B4-BE49-F238E27FC236}">
                <a16:creationId xmlns:a16="http://schemas.microsoft.com/office/drawing/2014/main" id="{346F41FF-9D66-443A-AEDF-DB3416C9398B}"/>
              </a:ext>
            </a:extLst>
          </p:cNvPr>
          <p:cNvSpPr/>
          <p:nvPr/>
        </p:nvSpPr>
        <p:spPr>
          <a:xfrm>
            <a:off x="5406785" y="2578756"/>
            <a:ext cx="1197090" cy="326713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International</a:t>
            </a:r>
          </a:p>
        </p:txBody>
      </p:sp>
      <p:sp>
        <p:nvSpPr>
          <p:cNvPr id="101" name="Rounded Rectangle 32">
            <a:extLst>
              <a:ext uri="{FF2B5EF4-FFF2-40B4-BE49-F238E27FC236}">
                <a16:creationId xmlns:a16="http://schemas.microsoft.com/office/drawing/2014/main" id="{D6F4DB8E-268F-4722-96CD-CF22C340CC53}"/>
              </a:ext>
            </a:extLst>
          </p:cNvPr>
          <p:cNvSpPr/>
          <p:nvPr/>
        </p:nvSpPr>
        <p:spPr>
          <a:xfrm>
            <a:off x="4230272" y="2590800"/>
            <a:ext cx="1106957" cy="314669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National</a:t>
            </a:r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AEA7DAB1-AD51-43C1-B235-5CB57698B367}"/>
              </a:ext>
            </a:extLst>
          </p:cNvPr>
          <p:cNvCxnSpPr>
            <a:cxnSpLocks/>
          </p:cNvCxnSpPr>
          <p:nvPr/>
        </p:nvCxnSpPr>
        <p:spPr>
          <a:xfrm>
            <a:off x="4787560" y="2473545"/>
            <a:ext cx="0" cy="125607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5B82C9D7-8862-4BE1-902D-469EC4ACC4DF}"/>
              </a:ext>
            </a:extLst>
          </p:cNvPr>
          <p:cNvCxnSpPr>
            <a:cxnSpLocks/>
          </p:cNvCxnSpPr>
          <p:nvPr/>
        </p:nvCxnSpPr>
        <p:spPr>
          <a:xfrm>
            <a:off x="1867886" y="4240745"/>
            <a:ext cx="0" cy="130113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35">
            <a:extLst>
              <a:ext uri="{FF2B5EF4-FFF2-40B4-BE49-F238E27FC236}">
                <a16:creationId xmlns:a16="http://schemas.microsoft.com/office/drawing/2014/main" id="{213C7CF8-773E-4A8C-A266-FB752C3D22C9}"/>
              </a:ext>
            </a:extLst>
          </p:cNvPr>
          <p:cNvSpPr/>
          <p:nvPr/>
        </p:nvSpPr>
        <p:spPr>
          <a:xfrm>
            <a:off x="1274651" y="4370858"/>
            <a:ext cx="1393213" cy="649729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Senior Admission Specialist</a:t>
            </a:r>
            <a:endParaRPr lang="en-US" sz="1400" b="1" i="1" dirty="0">
              <a:solidFill>
                <a:schemeClr val="tx1"/>
              </a:solidFill>
            </a:endParaRPr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DB814387-5A32-4D4D-9A1F-C171B6E99C89}"/>
              </a:ext>
            </a:extLst>
          </p:cNvPr>
          <p:cNvCxnSpPr>
            <a:cxnSpLocks/>
          </p:cNvCxnSpPr>
          <p:nvPr/>
        </p:nvCxnSpPr>
        <p:spPr>
          <a:xfrm>
            <a:off x="1867886" y="5007875"/>
            <a:ext cx="0" cy="246115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FE0945AA-32C1-491E-BDE9-9CB8A8EAA5BA}"/>
              </a:ext>
            </a:extLst>
          </p:cNvPr>
          <p:cNvCxnSpPr>
            <a:cxnSpLocks/>
          </p:cNvCxnSpPr>
          <p:nvPr/>
        </p:nvCxnSpPr>
        <p:spPr>
          <a:xfrm>
            <a:off x="1242731" y="5257802"/>
            <a:ext cx="1234754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5E137A0B-DEB0-4107-865C-A792D01968B8}"/>
              </a:ext>
            </a:extLst>
          </p:cNvPr>
          <p:cNvCxnSpPr>
            <a:cxnSpLocks/>
          </p:cNvCxnSpPr>
          <p:nvPr/>
        </p:nvCxnSpPr>
        <p:spPr>
          <a:xfrm flipH="1">
            <a:off x="2477486" y="5257800"/>
            <a:ext cx="0" cy="1828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83453D7C-7CB5-42E1-8765-B032AEFDCDB9}"/>
              </a:ext>
            </a:extLst>
          </p:cNvPr>
          <p:cNvCxnSpPr>
            <a:cxnSpLocks/>
          </p:cNvCxnSpPr>
          <p:nvPr/>
        </p:nvCxnSpPr>
        <p:spPr>
          <a:xfrm flipH="1">
            <a:off x="1258286" y="5257800"/>
            <a:ext cx="0" cy="1828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8C06BDA2-CCE6-438A-873E-459CACBE3680}"/>
              </a:ext>
            </a:extLst>
          </p:cNvPr>
          <p:cNvCxnSpPr>
            <a:cxnSpLocks/>
          </p:cNvCxnSpPr>
          <p:nvPr/>
        </p:nvCxnSpPr>
        <p:spPr>
          <a:xfrm>
            <a:off x="4230086" y="4876800"/>
            <a:ext cx="0" cy="352283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7F00B777-EA90-484C-86B6-A1715B54BAA0}"/>
              </a:ext>
            </a:extLst>
          </p:cNvPr>
          <p:cNvCxnSpPr>
            <a:cxnSpLocks/>
          </p:cNvCxnSpPr>
          <p:nvPr/>
        </p:nvCxnSpPr>
        <p:spPr>
          <a:xfrm>
            <a:off x="3604932" y="5230925"/>
            <a:ext cx="1234754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FEE1BD33-8442-41AF-8A1D-67E3F486CDB2}"/>
              </a:ext>
            </a:extLst>
          </p:cNvPr>
          <p:cNvCxnSpPr>
            <a:cxnSpLocks/>
          </p:cNvCxnSpPr>
          <p:nvPr/>
        </p:nvCxnSpPr>
        <p:spPr>
          <a:xfrm>
            <a:off x="4839686" y="5227320"/>
            <a:ext cx="0" cy="205741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1DEF4EC6-59A5-483C-BDD0-E3394F63AC07}"/>
              </a:ext>
            </a:extLst>
          </p:cNvPr>
          <p:cNvCxnSpPr>
            <a:cxnSpLocks/>
          </p:cNvCxnSpPr>
          <p:nvPr/>
        </p:nvCxnSpPr>
        <p:spPr>
          <a:xfrm>
            <a:off x="3604932" y="5227320"/>
            <a:ext cx="0" cy="1828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7379530A-ECE5-43BD-B581-40AF8DBFD7BA}"/>
              </a:ext>
            </a:extLst>
          </p:cNvPr>
          <p:cNvCxnSpPr/>
          <p:nvPr/>
        </p:nvCxnSpPr>
        <p:spPr>
          <a:xfrm>
            <a:off x="812218" y="2537460"/>
            <a:ext cx="0" cy="15240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2FA6AE24-61A5-4AE4-9CE6-74CC98887380}"/>
              </a:ext>
            </a:extLst>
          </p:cNvPr>
          <p:cNvCxnSpPr/>
          <p:nvPr/>
        </p:nvCxnSpPr>
        <p:spPr>
          <a:xfrm>
            <a:off x="2057400" y="2550119"/>
            <a:ext cx="0" cy="15240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ounded Rectangle 31">
            <a:extLst>
              <a:ext uri="{FF2B5EF4-FFF2-40B4-BE49-F238E27FC236}">
                <a16:creationId xmlns:a16="http://schemas.microsoft.com/office/drawing/2014/main" id="{BA93E159-3821-4397-B625-A7ABA042FBF3}"/>
              </a:ext>
            </a:extLst>
          </p:cNvPr>
          <p:cNvSpPr/>
          <p:nvPr/>
        </p:nvSpPr>
        <p:spPr>
          <a:xfrm>
            <a:off x="3625732" y="3912297"/>
            <a:ext cx="1213954" cy="39300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International</a:t>
            </a:r>
            <a:endParaRPr lang="en-US" sz="1400" b="1" i="1" dirty="0">
              <a:solidFill>
                <a:schemeClr val="tx1"/>
              </a:solidFill>
            </a:endParaRPr>
          </a:p>
        </p:txBody>
      </p:sp>
      <p:sp>
        <p:nvSpPr>
          <p:cNvPr id="113" name="Rounded Rectangle 35">
            <a:extLst>
              <a:ext uri="{FF2B5EF4-FFF2-40B4-BE49-F238E27FC236}">
                <a16:creationId xmlns:a16="http://schemas.microsoft.com/office/drawing/2014/main" id="{8B08DA75-2ED4-4B63-B9F4-26D068C63139}"/>
              </a:ext>
            </a:extLst>
          </p:cNvPr>
          <p:cNvSpPr/>
          <p:nvPr/>
        </p:nvSpPr>
        <p:spPr>
          <a:xfrm>
            <a:off x="3544286" y="4379471"/>
            <a:ext cx="1393213" cy="649729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Senior Admission Specialist</a:t>
            </a:r>
            <a:endParaRPr lang="en-US" sz="1400" b="1" i="1" dirty="0">
              <a:solidFill>
                <a:schemeClr val="tx1"/>
              </a:solidFill>
            </a:endParaRPr>
          </a:p>
        </p:txBody>
      </p:sp>
      <p:sp>
        <p:nvSpPr>
          <p:cNvPr id="124" name="Rounded Rectangle 20">
            <a:extLst>
              <a:ext uri="{FF2B5EF4-FFF2-40B4-BE49-F238E27FC236}">
                <a16:creationId xmlns:a16="http://schemas.microsoft.com/office/drawing/2014/main" id="{0696D674-344B-408D-936B-066CE5030DFA}"/>
              </a:ext>
            </a:extLst>
          </p:cNvPr>
          <p:cNvSpPr/>
          <p:nvPr/>
        </p:nvSpPr>
        <p:spPr>
          <a:xfrm>
            <a:off x="6477000" y="4038600"/>
            <a:ext cx="1176918" cy="86868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Senior IT  Specialist</a:t>
            </a:r>
          </a:p>
          <a:p>
            <a:pPr algn="ctr"/>
            <a:r>
              <a:rPr lang="en-US" sz="1200" b="1" i="1" dirty="0">
                <a:solidFill>
                  <a:schemeClr val="tx1"/>
                </a:solidFill>
              </a:rPr>
              <a:t>Mr. Khaled</a:t>
            </a:r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7447C596-5600-45B0-BDE5-E95C34429D47}"/>
              </a:ext>
            </a:extLst>
          </p:cNvPr>
          <p:cNvCxnSpPr>
            <a:cxnSpLocks/>
          </p:cNvCxnSpPr>
          <p:nvPr/>
        </p:nvCxnSpPr>
        <p:spPr>
          <a:xfrm flipH="1">
            <a:off x="7044318" y="4905005"/>
            <a:ext cx="0" cy="1828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>
            <a:extLst>
              <a:ext uri="{FF2B5EF4-FFF2-40B4-BE49-F238E27FC236}">
                <a16:creationId xmlns:a16="http://schemas.microsoft.com/office/drawing/2014/main" id="{FE304F6E-A664-4E9A-A3EC-ED6731371990}"/>
              </a:ext>
            </a:extLst>
          </p:cNvPr>
          <p:cNvSpPr txBox="1"/>
          <p:nvPr/>
        </p:nvSpPr>
        <p:spPr>
          <a:xfrm>
            <a:off x="7803521" y="6400800"/>
            <a:ext cx="12337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September 2021</a:t>
            </a:r>
          </a:p>
          <a:p>
            <a:endParaRPr lang="en-US" sz="1200" dirty="0"/>
          </a:p>
        </p:txBody>
      </p:sp>
      <p:sp>
        <p:nvSpPr>
          <p:cNvPr id="64" name="Rounded Rectangle 20">
            <a:extLst>
              <a:ext uri="{FF2B5EF4-FFF2-40B4-BE49-F238E27FC236}">
                <a16:creationId xmlns:a16="http://schemas.microsoft.com/office/drawing/2014/main" id="{C0354864-A536-46FE-A818-7EB56E2B53AB}"/>
              </a:ext>
            </a:extLst>
          </p:cNvPr>
          <p:cNvSpPr/>
          <p:nvPr/>
        </p:nvSpPr>
        <p:spPr>
          <a:xfrm>
            <a:off x="4208006" y="2979641"/>
            <a:ext cx="1176918" cy="655319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Purchases Specialist</a:t>
            </a:r>
          </a:p>
        </p:txBody>
      </p:sp>
      <p:sp>
        <p:nvSpPr>
          <p:cNvPr id="65" name="Rounded Rectangle 20">
            <a:extLst>
              <a:ext uri="{FF2B5EF4-FFF2-40B4-BE49-F238E27FC236}">
                <a16:creationId xmlns:a16="http://schemas.microsoft.com/office/drawing/2014/main" id="{FB7D9176-D1F1-4667-AFBD-A7746A9C1330}"/>
              </a:ext>
            </a:extLst>
          </p:cNvPr>
          <p:cNvSpPr/>
          <p:nvPr/>
        </p:nvSpPr>
        <p:spPr>
          <a:xfrm>
            <a:off x="5452482" y="2982086"/>
            <a:ext cx="1176918" cy="655319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Purchases Specialist</a:t>
            </a:r>
          </a:p>
          <a:p>
            <a:pPr algn="ctr"/>
            <a:r>
              <a:rPr lang="en-US" sz="1200" b="1" i="1" dirty="0">
                <a:solidFill>
                  <a:schemeClr val="tx1"/>
                </a:solidFill>
              </a:rPr>
              <a:t>Ms. Radwa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74BB3007-2404-4AA7-A028-3DE7BA383511}"/>
              </a:ext>
            </a:extLst>
          </p:cNvPr>
          <p:cNvCxnSpPr>
            <a:cxnSpLocks/>
          </p:cNvCxnSpPr>
          <p:nvPr/>
        </p:nvCxnSpPr>
        <p:spPr>
          <a:xfrm>
            <a:off x="4782737" y="2894039"/>
            <a:ext cx="0" cy="77761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3614FB13-54A6-418A-A058-5F8D7A0ADC4A}"/>
              </a:ext>
            </a:extLst>
          </p:cNvPr>
          <p:cNvCxnSpPr>
            <a:cxnSpLocks/>
          </p:cNvCxnSpPr>
          <p:nvPr/>
        </p:nvCxnSpPr>
        <p:spPr>
          <a:xfrm>
            <a:off x="5986104" y="2895600"/>
            <a:ext cx="0" cy="77761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8627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Straight Connector 59"/>
          <p:cNvCxnSpPr/>
          <p:nvPr/>
        </p:nvCxnSpPr>
        <p:spPr>
          <a:xfrm flipH="1">
            <a:off x="3333648" y="2621280"/>
            <a:ext cx="0" cy="6400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76200" y="76200"/>
            <a:ext cx="8961120" cy="6675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170420" y="1219200"/>
            <a:ext cx="2819400" cy="7620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Operations Manager</a:t>
            </a:r>
          </a:p>
          <a:p>
            <a:pPr algn="ctr"/>
            <a:r>
              <a:rPr lang="en-US" b="1" i="1" dirty="0">
                <a:solidFill>
                  <a:schemeClr val="tx1"/>
                </a:solidFill>
              </a:rPr>
              <a:t>Dr. Mohamed </a:t>
            </a:r>
            <a:r>
              <a:rPr lang="en-US" b="1" i="1" dirty="0" err="1">
                <a:solidFill>
                  <a:schemeClr val="tx1"/>
                </a:solidFill>
              </a:rPr>
              <a:t>Alaa</a:t>
            </a:r>
            <a:endParaRPr lang="en-US" b="1" i="1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4618220" y="1981200"/>
            <a:ext cx="0" cy="6400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 flipV="1">
            <a:off x="634215" y="2590800"/>
            <a:ext cx="7610625" cy="5847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634215" y="2621280"/>
            <a:ext cx="0" cy="6400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882723" y="2596647"/>
            <a:ext cx="0" cy="6400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1222711" y="3220722"/>
            <a:ext cx="1378581" cy="89153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</a:rPr>
              <a:t>Governmental Affairs Officer</a:t>
            </a:r>
          </a:p>
          <a:p>
            <a:pPr algn="ctr"/>
            <a:r>
              <a:rPr lang="en-US" sz="1300" b="1" i="1" dirty="0">
                <a:solidFill>
                  <a:schemeClr val="tx1"/>
                </a:solidFill>
              </a:rPr>
              <a:t>Mr. Mohsen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625238" y="3220720"/>
            <a:ext cx="1416821" cy="87376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</a:rPr>
              <a:t>Transportation Officer</a:t>
            </a:r>
          </a:p>
          <a:p>
            <a:pPr algn="ctr"/>
            <a:r>
              <a:rPr lang="en-US" sz="1300" b="1" i="1" dirty="0">
                <a:solidFill>
                  <a:schemeClr val="tx1"/>
                </a:solidFill>
              </a:rPr>
              <a:t>Mr. </a:t>
            </a:r>
            <a:r>
              <a:rPr lang="en-US" sz="1300" b="1" i="1" dirty="0" err="1">
                <a:solidFill>
                  <a:schemeClr val="tx1"/>
                </a:solidFill>
              </a:rPr>
              <a:t>Maged</a:t>
            </a:r>
            <a:endParaRPr lang="en-US" sz="1300" b="1" i="1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073510" y="3205485"/>
            <a:ext cx="1081039" cy="91439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</a:rPr>
              <a:t>Security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1500" dirty="0">
                <a:solidFill>
                  <a:schemeClr val="tx1"/>
                </a:solidFill>
              </a:rPr>
              <a:t>Officer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2771846" y="4084320"/>
            <a:ext cx="0" cy="1828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cxnSpLocks/>
          </p:cNvCxnSpPr>
          <p:nvPr/>
        </p:nvCxnSpPr>
        <p:spPr>
          <a:xfrm>
            <a:off x="2009344" y="4267200"/>
            <a:ext cx="1128262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3126324" y="4267200"/>
            <a:ext cx="0" cy="1828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/>
        </p:nvSpPr>
        <p:spPr>
          <a:xfrm>
            <a:off x="1524000" y="4408241"/>
            <a:ext cx="852439" cy="37115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National</a:t>
            </a:r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2009344" y="4267200"/>
            <a:ext cx="0" cy="1828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ounded Rectangle 68"/>
          <p:cNvSpPr/>
          <p:nvPr/>
        </p:nvSpPr>
        <p:spPr>
          <a:xfrm>
            <a:off x="304800" y="152400"/>
            <a:ext cx="8458200" cy="8382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BUSINESS UNIT LEVEL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2560821" y="4428886"/>
            <a:ext cx="852439" cy="35050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Inter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national </a:t>
            </a:r>
          </a:p>
        </p:txBody>
      </p:sp>
      <p:cxnSp>
        <p:nvCxnSpPr>
          <p:cNvPr id="73" name="Straight Connector 72"/>
          <p:cNvCxnSpPr/>
          <p:nvPr/>
        </p:nvCxnSpPr>
        <p:spPr>
          <a:xfrm flipH="1">
            <a:off x="4511040" y="4114800"/>
            <a:ext cx="0" cy="1828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4145280" y="4267200"/>
            <a:ext cx="731520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4876800" y="4267200"/>
            <a:ext cx="0" cy="1828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ounded Rectangle 87"/>
          <p:cNvSpPr/>
          <p:nvPr/>
        </p:nvSpPr>
        <p:spPr>
          <a:xfrm>
            <a:off x="3581400" y="4419600"/>
            <a:ext cx="815590" cy="134112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National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Team Supervisor</a:t>
            </a:r>
            <a:r>
              <a:rPr lang="en-US" sz="1000" b="1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89" name="Straight Connector 88"/>
          <p:cNvCxnSpPr/>
          <p:nvPr/>
        </p:nvCxnSpPr>
        <p:spPr>
          <a:xfrm flipH="1">
            <a:off x="4145280" y="4267200"/>
            <a:ext cx="0" cy="1828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ounded Rectangle 89"/>
          <p:cNvSpPr/>
          <p:nvPr/>
        </p:nvSpPr>
        <p:spPr>
          <a:xfrm>
            <a:off x="4426971" y="4419600"/>
            <a:ext cx="841476" cy="134112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Inter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national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Team Supervisor</a:t>
            </a:r>
          </a:p>
        </p:txBody>
      </p:sp>
      <p:cxnSp>
        <p:nvCxnSpPr>
          <p:cNvPr id="91" name="Straight Connector 90"/>
          <p:cNvCxnSpPr/>
          <p:nvPr/>
        </p:nvCxnSpPr>
        <p:spPr>
          <a:xfrm flipH="1">
            <a:off x="7075468" y="2578096"/>
            <a:ext cx="0" cy="6400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>
            <a:off x="4614029" y="2590800"/>
            <a:ext cx="0" cy="6400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H="1">
            <a:off x="5890039" y="2590800"/>
            <a:ext cx="0" cy="6400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ounded Rectangle 93"/>
          <p:cNvSpPr/>
          <p:nvPr/>
        </p:nvSpPr>
        <p:spPr>
          <a:xfrm>
            <a:off x="5168685" y="3227453"/>
            <a:ext cx="1320789" cy="87718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</a:rPr>
              <a:t>Maintenance &amp; Cleaning Officer</a:t>
            </a:r>
          </a:p>
        </p:txBody>
      </p:sp>
      <p:sp>
        <p:nvSpPr>
          <p:cNvPr id="95" name="Rounded Rectangle 94"/>
          <p:cNvSpPr/>
          <p:nvPr/>
        </p:nvSpPr>
        <p:spPr>
          <a:xfrm>
            <a:off x="6512094" y="3218176"/>
            <a:ext cx="1126748" cy="89408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Warehouse Officer</a:t>
            </a:r>
          </a:p>
        </p:txBody>
      </p:sp>
      <p:sp>
        <p:nvSpPr>
          <p:cNvPr id="96" name="Rounded Rectangle 95"/>
          <p:cNvSpPr/>
          <p:nvPr/>
        </p:nvSpPr>
        <p:spPr>
          <a:xfrm>
            <a:off x="7661462" y="3236727"/>
            <a:ext cx="1340617" cy="87807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</a:rPr>
              <a:t>After School Activities Officer</a:t>
            </a:r>
          </a:p>
          <a:p>
            <a:pPr algn="ctr"/>
            <a:r>
              <a:rPr lang="en-US" sz="1300" b="1" i="1" dirty="0">
                <a:solidFill>
                  <a:schemeClr val="tx1"/>
                </a:solidFill>
              </a:rPr>
              <a:t>Mr</a:t>
            </a:r>
            <a:r>
              <a:rPr lang="en-US" sz="1300" b="1" dirty="0">
                <a:solidFill>
                  <a:schemeClr val="tx1"/>
                </a:solidFill>
              </a:rPr>
              <a:t>. </a:t>
            </a:r>
            <a:r>
              <a:rPr lang="en-US" sz="1300" b="1" i="1" dirty="0">
                <a:solidFill>
                  <a:schemeClr val="tx1"/>
                </a:solidFill>
              </a:rPr>
              <a:t>Marwan</a:t>
            </a:r>
          </a:p>
        </p:txBody>
      </p:sp>
      <p:cxnSp>
        <p:nvCxnSpPr>
          <p:cNvPr id="97" name="Straight Connector 96"/>
          <p:cNvCxnSpPr/>
          <p:nvPr/>
        </p:nvCxnSpPr>
        <p:spPr>
          <a:xfrm flipH="1">
            <a:off x="6034540" y="4114800"/>
            <a:ext cx="0" cy="1828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5668780" y="4267200"/>
            <a:ext cx="731520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6401528" y="4267200"/>
            <a:ext cx="0" cy="1828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ounded Rectangle 99"/>
          <p:cNvSpPr/>
          <p:nvPr/>
        </p:nvSpPr>
        <p:spPr>
          <a:xfrm>
            <a:off x="5284186" y="4419600"/>
            <a:ext cx="812314" cy="134112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National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Team Supervisor</a:t>
            </a:r>
            <a:endParaRPr lang="en-US" sz="1000" b="1" i="1" dirty="0">
              <a:solidFill>
                <a:schemeClr val="tx1"/>
              </a:solidFill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 flipH="1">
            <a:off x="5668780" y="4267200"/>
            <a:ext cx="0" cy="1828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ounded Rectangle 101"/>
          <p:cNvSpPr/>
          <p:nvPr/>
        </p:nvSpPr>
        <p:spPr>
          <a:xfrm>
            <a:off x="6126480" y="4419600"/>
            <a:ext cx="808220" cy="134112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Inter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national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Team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Supervisor</a:t>
            </a:r>
          </a:p>
        </p:txBody>
      </p:sp>
      <p:cxnSp>
        <p:nvCxnSpPr>
          <p:cNvPr id="103" name="Straight Connector 102"/>
          <p:cNvCxnSpPr/>
          <p:nvPr/>
        </p:nvCxnSpPr>
        <p:spPr>
          <a:xfrm flipH="1">
            <a:off x="7391400" y="4064001"/>
            <a:ext cx="0" cy="1828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cxnSpLocks/>
          </p:cNvCxnSpPr>
          <p:nvPr/>
        </p:nvCxnSpPr>
        <p:spPr>
          <a:xfrm>
            <a:off x="7061701" y="4246881"/>
            <a:ext cx="1097280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H="1">
            <a:off x="8158981" y="4246880"/>
            <a:ext cx="0" cy="1828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ounded Rectangle 105"/>
          <p:cNvSpPr/>
          <p:nvPr/>
        </p:nvSpPr>
        <p:spPr>
          <a:xfrm>
            <a:off x="6950440" y="4419600"/>
            <a:ext cx="715780" cy="134112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National 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Ware-House Keeper</a:t>
            </a:r>
          </a:p>
          <a:p>
            <a:pPr algn="ctr"/>
            <a:r>
              <a:rPr lang="en-US" sz="1200" b="1" i="1" dirty="0">
                <a:solidFill>
                  <a:schemeClr val="tx1"/>
                </a:solidFill>
              </a:rPr>
              <a:t>Ms. Sabah</a:t>
            </a:r>
          </a:p>
        </p:txBody>
      </p:sp>
      <p:cxnSp>
        <p:nvCxnSpPr>
          <p:cNvPr id="107" name="Straight Connector 106"/>
          <p:cNvCxnSpPr/>
          <p:nvPr/>
        </p:nvCxnSpPr>
        <p:spPr>
          <a:xfrm flipH="1">
            <a:off x="7061701" y="4257040"/>
            <a:ext cx="0" cy="1828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ounded Rectangle 107"/>
          <p:cNvSpPr/>
          <p:nvPr/>
        </p:nvSpPr>
        <p:spPr>
          <a:xfrm>
            <a:off x="7761293" y="4442623"/>
            <a:ext cx="868180" cy="134112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Inter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National Ware-House 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Keeper</a:t>
            </a:r>
          </a:p>
          <a:p>
            <a:pPr algn="ctr"/>
            <a:r>
              <a:rPr lang="en-US" sz="1200" b="1" i="1" dirty="0">
                <a:solidFill>
                  <a:schemeClr val="tx1"/>
                </a:solidFill>
              </a:rPr>
              <a:t>Ms. </a:t>
            </a:r>
            <a:r>
              <a:rPr lang="en-US" sz="1200" b="1" i="1" dirty="0" err="1">
                <a:solidFill>
                  <a:schemeClr val="tx1"/>
                </a:solidFill>
              </a:rPr>
              <a:t>Aya</a:t>
            </a:r>
            <a:r>
              <a:rPr lang="en-US" sz="1200" b="1" i="1" dirty="0">
                <a:solidFill>
                  <a:schemeClr val="tx1"/>
                </a:solidFill>
              </a:rPr>
              <a:t> Adel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4800600" y="5760720"/>
            <a:ext cx="0" cy="1828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3962400" y="5760720"/>
            <a:ext cx="0" cy="1828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3551420" y="5913120"/>
            <a:ext cx="791980" cy="56120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Security Guards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4419600" y="5913120"/>
            <a:ext cx="808221" cy="56120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Security Guards</a:t>
            </a:r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6477000" y="5760720"/>
            <a:ext cx="0" cy="1828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5649446" y="5760720"/>
            <a:ext cx="0" cy="1828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>
            <a:off x="5257800" y="5939997"/>
            <a:ext cx="808221" cy="56120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Workers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6125979" y="5939997"/>
            <a:ext cx="808221" cy="56120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Workers</a:t>
            </a:r>
          </a:p>
        </p:txBody>
      </p:sp>
      <p:sp>
        <p:nvSpPr>
          <p:cNvPr id="54" name="Rounded Rectangle 12">
            <a:extLst>
              <a:ext uri="{FF2B5EF4-FFF2-40B4-BE49-F238E27FC236}">
                <a16:creationId xmlns:a16="http://schemas.microsoft.com/office/drawing/2014/main" id="{E20B45F2-6A8D-4828-B170-5E709D52DBDD}"/>
              </a:ext>
            </a:extLst>
          </p:cNvPr>
          <p:cNvSpPr/>
          <p:nvPr/>
        </p:nvSpPr>
        <p:spPr>
          <a:xfrm>
            <a:off x="121504" y="3228356"/>
            <a:ext cx="1055903" cy="891523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</a:rPr>
              <a:t>Legal Counselor</a:t>
            </a:r>
          </a:p>
          <a:p>
            <a:pPr algn="ctr"/>
            <a:r>
              <a:rPr lang="en-US" sz="1300" b="1" i="1" dirty="0">
                <a:solidFill>
                  <a:schemeClr val="tx1"/>
                </a:solidFill>
              </a:rPr>
              <a:t>Mr. Mahmoud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E065B4AD-D6D4-4AB4-BF9C-463109ECB8D8}"/>
              </a:ext>
            </a:extLst>
          </p:cNvPr>
          <p:cNvCxnSpPr/>
          <p:nvPr/>
        </p:nvCxnSpPr>
        <p:spPr>
          <a:xfrm flipH="1">
            <a:off x="8244840" y="2587373"/>
            <a:ext cx="0" cy="6400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1EF3D4D3-246F-4F40-8FFF-8C7D3DCE7EBA}"/>
              </a:ext>
            </a:extLst>
          </p:cNvPr>
          <p:cNvCxnSpPr/>
          <p:nvPr/>
        </p:nvCxnSpPr>
        <p:spPr>
          <a:xfrm flipH="1">
            <a:off x="2009344" y="4800600"/>
            <a:ext cx="0" cy="1828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ounded Rectangle 51">
            <a:extLst>
              <a:ext uri="{FF2B5EF4-FFF2-40B4-BE49-F238E27FC236}">
                <a16:creationId xmlns:a16="http://schemas.microsoft.com/office/drawing/2014/main" id="{3015E7E2-3B9F-468A-8112-5AFB02A89B7D}"/>
              </a:ext>
            </a:extLst>
          </p:cNvPr>
          <p:cNvSpPr/>
          <p:nvPr/>
        </p:nvSpPr>
        <p:spPr>
          <a:xfrm>
            <a:off x="1614438" y="4972720"/>
            <a:ext cx="808221" cy="56120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Matrons Supervisor</a:t>
            </a:r>
          </a:p>
        </p:txBody>
      </p:sp>
      <p:sp>
        <p:nvSpPr>
          <p:cNvPr id="59" name="Rounded Rectangle 51">
            <a:extLst>
              <a:ext uri="{FF2B5EF4-FFF2-40B4-BE49-F238E27FC236}">
                <a16:creationId xmlns:a16="http://schemas.microsoft.com/office/drawing/2014/main" id="{326732F3-EB90-4AEE-B9BC-C02205656318}"/>
              </a:ext>
            </a:extLst>
          </p:cNvPr>
          <p:cNvSpPr/>
          <p:nvPr/>
        </p:nvSpPr>
        <p:spPr>
          <a:xfrm>
            <a:off x="2667000" y="4962286"/>
            <a:ext cx="808221" cy="56120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Matrons Supervisor</a:t>
            </a:r>
          </a:p>
        </p:txBody>
      </p:sp>
      <p:sp>
        <p:nvSpPr>
          <p:cNvPr id="62" name="Rounded Rectangle 51">
            <a:extLst>
              <a:ext uri="{FF2B5EF4-FFF2-40B4-BE49-F238E27FC236}">
                <a16:creationId xmlns:a16="http://schemas.microsoft.com/office/drawing/2014/main" id="{6FB9A868-0BBA-446B-B819-FB11890027E1}"/>
              </a:ext>
            </a:extLst>
          </p:cNvPr>
          <p:cNvSpPr/>
          <p:nvPr/>
        </p:nvSpPr>
        <p:spPr>
          <a:xfrm>
            <a:off x="1615105" y="5623560"/>
            <a:ext cx="808221" cy="31419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Matrons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4" name="Rounded Rectangle 51">
            <a:extLst>
              <a:ext uri="{FF2B5EF4-FFF2-40B4-BE49-F238E27FC236}">
                <a16:creationId xmlns:a16="http://schemas.microsoft.com/office/drawing/2014/main" id="{24610389-290F-4D0B-B046-1A03EB6E2154}"/>
              </a:ext>
            </a:extLst>
          </p:cNvPr>
          <p:cNvSpPr/>
          <p:nvPr/>
        </p:nvSpPr>
        <p:spPr>
          <a:xfrm>
            <a:off x="1628388" y="6020567"/>
            <a:ext cx="808221" cy="31419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Drivers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8" name="Rounded Rectangle 51">
            <a:extLst>
              <a:ext uri="{FF2B5EF4-FFF2-40B4-BE49-F238E27FC236}">
                <a16:creationId xmlns:a16="http://schemas.microsoft.com/office/drawing/2014/main" id="{66FAB490-6584-4E69-88A0-577ACBC8E666}"/>
              </a:ext>
            </a:extLst>
          </p:cNvPr>
          <p:cNvSpPr/>
          <p:nvPr/>
        </p:nvSpPr>
        <p:spPr>
          <a:xfrm>
            <a:off x="2667000" y="5623560"/>
            <a:ext cx="808221" cy="31419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Matrons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0" name="Rounded Rectangle 51">
            <a:extLst>
              <a:ext uri="{FF2B5EF4-FFF2-40B4-BE49-F238E27FC236}">
                <a16:creationId xmlns:a16="http://schemas.microsoft.com/office/drawing/2014/main" id="{0E36CF52-D310-44C6-A4BC-8377C2E4103E}"/>
              </a:ext>
            </a:extLst>
          </p:cNvPr>
          <p:cNvSpPr/>
          <p:nvPr/>
        </p:nvSpPr>
        <p:spPr>
          <a:xfrm>
            <a:off x="2662621" y="6020567"/>
            <a:ext cx="808221" cy="31419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Drivers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17378943-A6B9-4A24-98E6-2F23E6B3A56E}"/>
              </a:ext>
            </a:extLst>
          </p:cNvPr>
          <p:cNvCxnSpPr>
            <a:cxnSpLocks/>
            <a:endCxn id="59" idx="1"/>
          </p:cNvCxnSpPr>
          <p:nvPr/>
        </p:nvCxnSpPr>
        <p:spPr>
          <a:xfrm flipV="1">
            <a:off x="2590800" y="5242887"/>
            <a:ext cx="76200" cy="14914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A89716D7-B71A-45DE-99D8-79DBD64D901A}"/>
              </a:ext>
            </a:extLst>
          </p:cNvPr>
          <p:cNvCxnSpPr>
            <a:cxnSpLocks/>
          </p:cNvCxnSpPr>
          <p:nvPr/>
        </p:nvCxnSpPr>
        <p:spPr>
          <a:xfrm flipV="1">
            <a:off x="2590800" y="5776286"/>
            <a:ext cx="76200" cy="14914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3B8D2482-8B56-4334-90E1-AD08A091D4C4}"/>
              </a:ext>
            </a:extLst>
          </p:cNvPr>
          <p:cNvCxnSpPr>
            <a:cxnSpLocks/>
          </p:cNvCxnSpPr>
          <p:nvPr/>
        </p:nvCxnSpPr>
        <p:spPr>
          <a:xfrm flipV="1">
            <a:off x="2590800" y="6233486"/>
            <a:ext cx="76200" cy="14914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5A282E3C-05D3-4548-8E2B-3AFE15C117AF}"/>
              </a:ext>
            </a:extLst>
          </p:cNvPr>
          <p:cNvCxnSpPr>
            <a:cxnSpLocks/>
          </p:cNvCxnSpPr>
          <p:nvPr/>
        </p:nvCxnSpPr>
        <p:spPr>
          <a:xfrm>
            <a:off x="1524000" y="5181601"/>
            <a:ext cx="4742" cy="974607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F69AC32A-0A9D-4885-BB8A-B80E5262F9EB}"/>
              </a:ext>
            </a:extLst>
          </p:cNvPr>
          <p:cNvCxnSpPr>
            <a:cxnSpLocks/>
          </p:cNvCxnSpPr>
          <p:nvPr/>
        </p:nvCxnSpPr>
        <p:spPr>
          <a:xfrm flipV="1">
            <a:off x="1524000" y="5166687"/>
            <a:ext cx="76200" cy="14914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744F12A7-F510-41BB-A3D3-29323172B811}"/>
              </a:ext>
            </a:extLst>
          </p:cNvPr>
          <p:cNvCxnSpPr>
            <a:cxnSpLocks/>
          </p:cNvCxnSpPr>
          <p:nvPr/>
        </p:nvCxnSpPr>
        <p:spPr>
          <a:xfrm flipV="1">
            <a:off x="1524000" y="5700086"/>
            <a:ext cx="76200" cy="14914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3CD2298C-D995-4A22-82E2-ABFAD76C63C4}"/>
              </a:ext>
            </a:extLst>
          </p:cNvPr>
          <p:cNvCxnSpPr>
            <a:cxnSpLocks/>
          </p:cNvCxnSpPr>
          <p:nvPr/>
        </p:nvCxnSpPr>
        <p:spPr>
          <a:xfrm flipV="1">
            <a:off x="1524000" y="6157286"/>
            <a:ext cx="76200" cy="14914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E634D601-A40C-4F50-9927-3372324ADA41}"/>
              </a:ext>
            </a:extLst>
          </p:cNvPr>
          <p:cNvCxnSpPr/>
          <p:nvPr/>
        </p:nvCxnSpPr>
        <p:spPr>
          <a:xfrm flipH="1">
            <a:off x="3124200" y="4779393"/>
            <a:ext cx="0" cy="1828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70CF8FDA-9D30-4AFA-9F94-63A166678D7A}"/>
              </a:ext>
            </a:extLst>
          </p:cNvPr>
          <p:cNvCxnSpPr>
            <a:cxnSpLocks/>
          </p:cNvCxnSpPr>
          <p:nvPr/>
        </p:nvCxnSpPr>
        <p:spPr>
          <a:xfrm>
            <a:off x="2586058" y="5273793"/>
            <a:ext cx="4742" cy="974607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F9CAB392-760B-418F-8EE2-7C506CD1D0B7}"/>
              </a:ext>
            </a:extLst>
          </p:cNvPr>
          <p:cNvSpPr txBox="1"/>
          <p:nvPr/>
        </p:nvSpPr>
        <p:spPr>
          <a:xfrm>
            <a:off x="7803521" y="6400800"/>
            <a:ext cx="12337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September 2021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24867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961120" cy="6675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>
            <a:off x="4663440" y="1639235"/>
            <a:ext cx="0" cy="2303458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ounded Rectangle 68"/>
          <p:cNvSpPr/>
          <p:nvPr/>
        </p:nvSpPr>
        <p:spPr>
          <a:xfrm>
            <a:off x="304800" y="152400"/>
            <a:ext cx="8458200" cy="8382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BUSINESS UNIT LEVEL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F9CAB392-760B-418F-8EE2-7C506CD1D0B7}"/>
              </a:ext>
            </a:extLst>
          </p:cNvPr>
          <p:cNvSpPr txBox="1"/>
          <p:nvPr/>
        </p:nvSpPr>
        <p:spPr>
          <a:xfrm>
            <a:off x="7803521" y="6400800"/>
            <a:ext cx="12337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September 2021</a:t>
            </a:r>
          </a:p>
          <a:p>
            <a:endParaRPr lang="en-US" sz="1200" dirty="0"/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5F04C364-70EB-4EB0-86D7-9258415925EE}"/>
              </a:ext>
            </a:extLst>
          </p:cNvPr>
          <p:cNvCxnSpPr>
            <a:cxnSpLocks/>
          </p:cNvCxnSpPr>
          <p:nvPr/>
        </p:nvCxnSpPr>
        <p:spPr>
          <a:xfrm>
            <a:off x="4663440" y="2238340"/>
            <a:ext cx="222768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ounded Rectangle 121">
            <a:extLst>
              <a:ext uri="{FF2B5EF4-FFF2-40B4-BE49-F238E27FC236}">
                <a16:creationId xmlns:a16="http://schemas.microsoft.com/office/drawing/2014/main" id="{E1EEC9EB-BB1B-4849-9A2F-AD23272C876E}"/>
              </a:ext>
            </a:extLst>
          </p:cNvPr>
          <p:cNvSpPr/>
          <p:nvPr/>
        </p:nvSpPr>
        <p:spPr>
          <a:xfrm>
            <a:off x="3202685" y="1066800"/>
            <a:ext cx="2831069" cy="64008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C.E</a:t>
            </a:r>
            <a:r>
              <a:rPr lang="en-US" dirty="0">
                <a:solidFill>
                  <a:schemeClr val="tx1"/>
                </a:solidFill>
              </a:rPr>
              <a:t>.</a:t>
            </a:r>
            <a:r>
              <a:rPr lang="en-US" sz="1600" dirty="0">
                <a:solidFill>
                  <a:schemeClr val="tx1"/>
                </a:solidFill>
              </a:rPr>
              <a:t>O</a:t>
            </a:r>
          </a:p>
          <a:p>
            <a:pPr algn="ctr"/>
            <a:r>
              <a:rPr lang="en-US" sz="1400" b="1" i="1" dirty="0">
                <a:solidFill>
                  <a:schemeClr val="tx1"/>
                </a:solidFill>
              </a:rPr>
              <a:t>Dr. </a:t>
            </a:r>
            <a:r>
              <a:rPr lang="en-US" sz="1400" b="1" i="1" dirty="0" err="1">
                <a:solidFill>
                  <a:schemeClr val="tx1"/>
                </a:solidFill>
              </a:rPr>
              <a:t>Alaa</a:t>
            </a:r>
            <a:r>
              <a:rPr lang="en-US" sz="1400" b="1" i="1" dirty="0">
                <a:solidFill>
                  <a:schemeClr val="tx1"/>
                </a:solidFill>
              </a:rPr>
              <a:t> Ghazi</a:t>
            </a:r>
          </a:p>
        </p:txBody>
      </p:sp>
      <p:sp>
        <p:nvSpPr>
          <p:cNvPr id="76" name="Rounded Rectangle 122">
            <a:extLst>
              <a:ext uri="{FF2B5EF4-FFF2-40B4-BE49-F238E27FC236}">
                <a16:creationId xmlns:a16="http://schemas.microsoft.com/office/drawing/2014/main" id="{8A28028E-8C43-43F5-86F1-4512219CB70B}"/>
              </a:ext>
            </a:extLst>
          </p:cNvPr>
          <p:cNvSpPr/>
          <p:nvPr/>
        </p:nvSpPr>
        <p:spPr>
          <a:xfrm>
            <a:off x="4800600" y="1895813"/>
            <a:ext cx="2302091" cy="64008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Vice C.E.O</a:t>
            </a:r>
          </a:p>
          <a:p>
            <a:pPr algn="ctr"/>
            <a:r>
              <a:rPr lang="en-US" sz="1400" b="1" i="1" dirty="0">
                <a:solidFill>
                  <a:schemeClr val="tx1"/>
                </a:solidFill>
              </a:rPr>
              <a:t>Ms. </a:t>
            </a:r>
            <a:r>
              <a:rPr lang="en-US" sz="1400" b="1" i="1" dirty="0" err="1">
                <a:solidFill>
                  <a:schemeClr val="tx1"/>
                </a:solidFill>
              </a:rPr>
              <a:t>Maha</a:t>
            </a:r>
            <a:r>
              <a:rPr lang="en-US" sz="1400" b="1" i="1" dirty="0">
                <a:solidFill>
                  <a:schemeClr val="tx1"/>
                </a:solidFill>
              </a:rPr>
              <a:t> El </a:t>
            </a:r>
            <a:r>
              <a:rPr lang="en-US" sz="1400" b="1" i="1" dirty="0" err="1">
                <a:solidFill>
                  <a:schemeClr val="tx1"/>
                </a:solidFill>
              </a:rPr>
              <a:t>Mahy</a:t>
            </a:r>
            <a:endParaRPr lang="en-US" sz="1400" b="1" i="1" dirty="0">
              <a:solidFill>
                <a:schemeClr val="tx1"/>
              </a:solidFill>
            </a:endParaRPr>
          </a:p>
        </p:txBody>
      </p:sp>
      <p:sp>
        <p:nvSpPr>
          <p:cNvPr id="77" name="Rounded Rectangle 84">
            <a:extLst>
              <a:ext uri="{FF2B5EF4-FFF2-40B4-BE49-F238E27FC236}">
                <a16:creationId xmlns:a16="http://schemas.microsoft.com/office/drawing/2014/main" id="{31399BC4-B1E8-466A-AB40-77AE95442A0A}"/>
              </a:ext>
            </a:extLst>
          </p:cNvPr>
          <p:cNvSpPr/>
          <p:nvPr/>
        </p:nvSpPr>
        <p:spPr>
          <a:xfrm>
            <a:off x="7694964" y="4274971"/>
            <a:ext cx="1183036" cy="754229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Events Planning</a:t>
            </a:r>
          </a:p>
        </p:txBody>
      </p:sp>
      <p:sp>
        <p:nvSpPr>
          <p:cNvPr id="114" name="Rounded Rectangle 12">
            <a:extLst>
              <a:ext uri="{FF2B5EF4-FFF2-40B4-BE49-F238E27FC236}">
                <a16:creationId xmlns:a16="http://schemas.microsoft.com/office/drawing/2014/main" id="{394FFB5E-2825-4476-8320-8E8D1B9E15FE}"/>
              </a:ext>
            </a:extLst>
          </p:cNvPr>
          <p:cNvSpPr/>
          <p:nvPr/>
        </p:nvSpPr>
        <p:spPr>
          <a:xfrm>
            <a:off x="3673484" y="2774426"/>
            <a:ext cx="2360270" cy="87458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Marketing Manager</a:t>
            </a:r>
          </a:p>
          <a:p>
            <a:pPr algn="ctr"/>
            <a:r>
              <a:rPr lang="en-US" sz="1400" b="1" i="1" dirty="0">
                <a:solidFill>
                  <a:schemeClr val="tx1"/>
                </a:solidFill>
              </a:rPr>
              <a:t>Ms. Rehab</a:t>
            </a:r>
          </a:p>
        </p:txBody>
      </p:sp>
      <p:sp>
        <p:nvSpPr>
          <p:cNvPr id="115" name="Rounded Rectangle 53">
            <a:extLst>
              <a:ext uri="{FF2B5EF4-FFF2-40B4-BE49-F238E27FC236}">
                <a16:creationId xmlns:a16="http://schemas.microsoft.com/office/drawing/2014/main" id="{CA3EEBBD-7C31-4892-B7C2-C554B40E88E8}"/>
              </a:ext>
            </a:extLst>
          </p:cNvPr>
          <p:cNvSpPr/>
          <p:nvPr/>
        </p:nvSpPr>
        <p:spPr>
          <a:xfrm>
            <a:off x="3335354" y="4274479"/>
            <a:ext cx="1328085" cy="71612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Sales</a:t>
            </a:r>
            <a:endParaRPr lang="en-US" sz="1400" b="1" i="1" dirty="0">
              <a:solidFill>
                <a:schemeClr val="tx1"/>
              </a:solidFill>
            </a:endParaRPr>
          </a:p>
        </p:txBody>
      </p:sp>
      <p:sp>
        <p:nvSpPr>
          <p:cNvPr id="116" name="Rounded Rectangle 54">
            <a:extLst>
              <a:ext uri="{FF2B5EF4-FFF2-40B4-BE49-F238E27FC236}">
                <a16:creationId xmlns:a16="http://schemas.microsoft.com/office/drawing/2014/main" id="{2DC4C4FB-28A5-4D86-8A35-86E151D9C1F0}"/>
              </a:ext>
            </a:extLst>
          </p:cNvPr>
          <p:cNvSpPr/>
          <p:nvPr/>
        </p:nvSpPr>
        <p:spPr>
          <a:xfrm>
            <a:off x="4767914" y="4274479"/>
            <a:ext cx="1328086" cy="716125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Promotion</a:t>
            </a:r>
            <a:endParaRPr lang="en-US" sz="1400" b="1" i="1" dirty="0">
              <a:solidFill>
                <a:schemeClr val="tx1"/>
              </a:solidFill>
            </a:endParaRPr>
          </a:p>
        </p:txBody>
      </p:sp>
      <p:sp>
        <p:nvSpPr>
          <p:cNvPr id="117" name="Rounded Rectangle 55">
            <a:extLst>
              <a:ext uri="{FF2B5EF4-FFF2-40B4-BE49-F238E27FC236}">
                <a16:creationId xmlns:a16="http://schemas.microsoft.com/office/drawing/2014/main" id="{12B31B45-5F23-4A8F-9244-A38437868C75}"/>
              </a:ext>
            </a:extLst>
          </p:cNvPr>
          <p:cNvSpPr/>
          <p:nvPr/>
        </p:nvSpPr>
        <p:spPr>
          <a:xfrm>
            <a:off x="6197331" y="4255428"/>
            <a:ext cx="1440471" cy="754225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Public Relations</a:t>
            </a:r>
            <a:endParaRPr lang="en-US" sz="1400" b="1" i="1" dirty="0">
              <a:solidFill>
                <a:schemeClr val="tx1"/>
              </a:solidFill>
            </a:endParaRPr>
          </a:p>
        </p:txBody>
      </p:sp>
      <p:sp>
        <p:nvSpPr>
          <p:cNvPr id="119" name="Rounded Rectangle 69">
            <a:extLst>
              <a:ext uri="{FF2B5EF4-FFF2-40B4-BE49-F238E27FC236}">
                <a16:creationId xmlns:a16="http://schemas.microsoft.com/office/drawing/2014/main" id="{F88D50EB-64A9-40FE-AA73-88FFEE80D051}"/>
              </a:ext>
            </a:extLst>
          </p:cNvPr>
          <p:cNvSpPr/>
          <p:nvPr/>
        </p:nvSpPr>
        <p:spPr>
          <a:xfrm>
            <a:off x="227785" y="4236379"/>
            <a:ext cx="1440471" cy="754229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Advertising</a:t>
            </a:r>
          </a:p>
        </p:txBody>
      </p:sp>
      <p:sp>
        <p:nvSpPr>
          <p:cNvPr id="121" name="Rounded Rectangle 72">
            <a:extLst>
              <a:ext uri="{FF2B5EF4-FFF2-40B4-BE49-F238E27FC236}">
                <a16:creationId xmlns:a16="http://schemas.microsoft.com/office/drawing/2014/main" id="{5107E011-3EF5-4E18-A67F-B2099C29918B}"/>
              </a:ext>
            </a:extLst>
          </p:cNvPr>
          <p:cNvSpPr/>
          <p:nvPr/>
        </p:nvSpPr>
        <p:spPr>
          <a:xfrm>
            <a:off x="1828800" y="4236380"/>
            <a:ext cx="1328086" cy="754225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Research</a:t>
            </a:r>
            <a:endParaRPr lang="en-US" sz="1400" b="1" i="1" dirty="0">
              <a:solidFill>
                <a:schemeClr val="tx1"/>
              </a:solidFill>
            </a:endParaRPr>
          </a:p>
        </p:txBody>
      </p: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B49C801D-9772-47D8-8741-0F9965E9DA94}"/>
              </a:ext>
            </a:extLst>
          </p:cNvPr>
          <p:cNvCxnSpPr>
            <a:cxnSpLocks/>
          </p:cNvCxnSpPr>
          <p:nvPr/>
        </p:nvCxnSpPr>
        <p:spPr>
          <a:xfrm>
            <a:off x="914400" y="3942693"/>
            <a:ext cx="7391400" cy="19707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4363DEDF-B0FA-4B3D-8708-2BD0A00B6C3D}"/>
              </a:ext>
            </a:extLst>
          </p:cNvPr>
          <p:cNvCxnSpPr>
            <a:cxnSpLocks/>
          </p:cNvCxnSpPr>
          <p:nvPr/>
        </p:nvCxnSpPr>
        <p:spPr>
          <a:xfrm>
            <a:off x="914400" y="3942693"/>
            <a:ext cx="0" cy="273686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0BCC87C5-5FD3-4562-90B0-B010E45D2755}"/>
              </a:ext>
            </a:extLst>
          </p:cNvPr>
          <p:cNvCxnSpPr>
            <a:cxnSpLocks/>
          </p:cNvCxnSpPr>
          <p:nvPr/>
        </p:nvCxnSpPr>
        <p:spPr>
          <a:xfrm>
            <a:off x="2438400" y="3962400"/>
            <a:ext cx="0" cy="273686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F1D01022-FEE4-43CD-8BF5-68F3C8002011}"/>
              </a:ext>
            </a:extLst>
          </p:cNvPr>
          <p:cNvCxnSpPr>
            <a:cxnSpLocks/>
          </p:cNvCxnSpPr>
          <p:nvPr/>
        </p:nvCxnSpPr>
        <p:spPr>
          <a:xfrm>
            <a:off x="3962400" y="3962400"/>
            <a:ext cx="0" cy="273686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59BE37B0-0E13-4AB5-AD17-2E65FF141BAD}"/>
              </a:ext>
            </a:extLst>
          </p:cNvPr>
          <p:cNvCxnSpPr>
            <a:cxnSpLocks/>
          </p:cNvCxnSpPr>
          <p:nvPr/>
        </p:nvCxnSpPr>
        <p:spPr>
          <a:xfrm>
            <a:off x="5410200" y="3962400"/>
            <a:ext cx="0" cy="273686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D4BC8618-E7FD-4A8B-9BC8-AB0216FDCB6B}"/>
              </a:ext>
            </a:extLst>
          </p:cNvPr>
          <p:cNvCxnSpPr>
            <a:cxnSpLocks/>
          </p:cNvCxnSpPr>
          <p:nvPr/>
        </p:nvCxnSpPr>
        <p:spPr>
          <a:xfrm>
            <a:off x="6934200" y="3962400"/>
            <a:ext cx="0" cy="273686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B27AEA1D-D176-43CE-B70D-80878B527710}"/>
              </a:ext>
            </a:extLst>
          </p:cNvPr>
          <p:cNvCxnSpPr>
            <a:cxnSpLocks/>
          </p:cNvCxnSpPr>
          <p:nvPr/>
        </p:nvCxnSpPr>
        <p:spPr>
          <a:xfrm>
            <a:off x="8305800" y="3962400"/>
            <a:ext cx="0" cy="273686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9105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106680"/>
            <a:ext cx="8961120" cy="6675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04800" y="182880"/>
            <a:ext cx="8458200" cy="8382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BUSINESS UNIT LEVEL (Pop Leaders)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158729" y="3111688"/>
            <a:ext cx="2819400" cy="7620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Principal</a:t>
            </a:r>
          </a:p>
          <a:p>
            <a:pPr algn="ctr"/>
            <a:r>
              <a:rPr lang="en-US" sz="1600" b="1" i="1" dirty="0">
                <a:solidFill>
                  <a:schemeClr val="tx1"/>
                </a:solidFill>
              </a:rPr>
              <a:t>Ms. </a:t>
            </a:r>
            <a:r>
              <a:rPr lang="en-US" sz="1600" b="1" i="1" dirty="0" err="1">
                <a:solidFill>
                  <a:schemeClr val="tx1"/>
                </a:solidFill>
              </a:rPr>
              <a:t>Maha</a:t>
            </a:r>
            <a:r>
              <a:rPr lang="en-US" sz="1600" b="1" i="1" dirty="0">
                <a:solidFill>
                  <a:schemeClr val="tx1"/>
                </a:solidFill>
              </a:rPr>
              <a:t> </a:t>
            </a:r>
            <a:r>
              <a:rPr lang="en-US" sz="1600" b="1" i="1" dirty="0" err="1">
                <a:solidFill>
                  <a:schemeClr val="tx1"/>
                </a:solidFill>
              </a:rPr>
              <a:t>Abd</a:t>
            </a:r>
            <a:r>
              <a:rPr lang="en-US" sz="1600" b="1" i="1" dirty="0">
                <a:solidFill>
                  <a:schemeClr val="tx1"/>
                </a:solidFill>
              </a:rPr>
              <a:t> El Fattah</a:t>
            </a:r>
          </a:p>
        </p:txBody>
      </p:sp>
      <p:cxnSp>
        <p:nvCxnSpPr>
          <p:cNvPr id="5" name="Straight Connector 4"/>
          <p:cNvCxnSpPr>
            <a:cxnSpLocks/>
            <a:stCxn id="28" idx="2"/>
            <a:endCxn id="4" idx="0"/>
          </p:cNvCxnSpPr>
          <p:nvPr/>
        </p:nvCxnSpPr>
        <p:spPr>
          <a:xfrm>
            <a:off x="4556760" y="1852229"/>
            <a:ext cx="11669" cy="1259459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2362200" y="4198963"/>
            <a:ext cx="5257800" cy="14556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7620000" y="4213519"/>
            <a:ext cx="0" cy="1828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7620000" y="4953000"/>
            <a:ext cx="13604" cy="53340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2865620" y="5472978"/>
            <a:ext cx="1553980" cy="67056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Art Teachers</a:t>
            </a:r>
            <a:endParaRPr lang="en-US" sz="1600" b="1" i="1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57950" y="5480257"/>
            <a:ext cx="1553980" cy="67056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Montessori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Teachers</a:t>
            </a:r>
            <a:endParaRPr lang="en-US" sz="1600" b="1" i="1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567940" y="4359323"/>
            <a:ext cx="2118860" cy="59367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Front Desk Officer</a:t>
            </a:r>
          </a:p>
          <a:p>
            <a:pPr algn="ctr"/>
            <a:r>
              <a:rPr lang="en-US" sz="1600" b="1" i="1" dirty="0">
                <a:solidFill>
                  <a:schemeClr val="tx1"/>
                </a:solidFill>
              </a:rPr>
              <a:t>Ms. Basma</a:t>
            </a:r>
          </a:p>
        </p:txBody>
      </p:sp>
      <p:cxnSp>
        <p:nvCxnSpPr>
          <p:cNvPr id="18" name="Straight Connector 17"/>
          <p:cNvCxnSpPr>
            <a:stCxn id="4" idx="2"/>
          </p:cNvCxnSpPr>
          <p:nvPr/>
        </p:nvCxnSpPr>
        <p:spPr>
          <a:xfrm>
            <a:off x="4568429" y="3873688"/>
            <a:ext cx="1" cy="317312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6567940" y="5486400"/>
            <a:ext cx="2195060" cy="67056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Hygiene Coordinator</a:t>
            </a:r>
          </a:p>
          <a:p>
            <a:pPr algn="ctr"/>
            <a:r>
              <a:rPr lang="en-US" sz="1600" b="1" i="1" dirty="0">
                <a:solidFill>
                  <a:schemeClr val="tx1"/>
                </a:solidFill>
              </a:rPr>
              <a:t>Ms. Samar Ahmed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4556760" y="2262116"/>
            <a:ext cx="822960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3147060" y="1090229"/>
            <a:ext cx="2819400" cy="7620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C.E.O</a:t>
            </a:r>
          </a:p>
          <a:p>
            <a:pPr algn="ctr"/>
            <a:r>
              <a:rPr lang="en-US" sz="1600" b="1" i="1" dirty="0">
                <a:solidFill>
                  <a:schemeClr val="tx1"/>
                </a:solidFill>
              </a:rPr>
              <a:t>Dr. </a:t>
            </a:r>
            <a:r>
              <a:rPr lang="en-US" sz="1600" b="1" i="1" dirty="0" err="1">
                <a:solidFill>
                  <a:schemeClr val="tx1"/>
                </a:solidFill>
              </a:rPr>
              <a:t>Alaa</a:t>
            </a:r>
            <a:r>
              <a:rPr lang="en-US" sz="1600" b="1" i="1" dirty="0">
                <a:solidFill>
                  <a:schemeClr val="tx1"/>
                </a:solidFill>
              </a:rPr>
              <a:t> Ghazi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4828804" y="1943100"/>
            <a:ext cx="2029195" cy="6858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Vice C.E.O</a:t>
            </a:r>
          </a:p>
          <a:p>
            <a:pPr algn="ctr"/>
            <a:r>
              <a:rPr lang="en-US" sz="1600" b="1" i="1" dirty="0">
                <a:solidFill>
                  <a:schemeClr val="tx1"/>
                </a:solidFill>
              </a:rPr>
              <a:t>Ms. </a:t>
            </a:r>
            <a:r>
              <a:rPr lang="en-US" sz="1600" b="1" i="1" dirty="0" err="1">
                <a:solidFill>
                  <a:schemeClr val="tx1"/>
                </a:solidFill>
              </a:rPr>
              <a:t>Maha</a:t>
            </a:r>
            <a:r>
              <a:rPr lang="en-US" sz="1600" b="1" i="1" dirty="0">
                <a:solidFill>
                  <a:schemeClr val="tx1"/>
                </a:solidFill>
              </a:rPr>
              <a:t> El </a:t>
            </a:r>
            <a:r>
              <a:rPr lang="en-US" sz="1600" b="1" i="1" dirty="0" err="1">
                <a:solidFill>
                  <a:schemeClr val="tx1"/>
                </a:solidFill>
              </a:rPr>
              <a:t>Mahy</a:t>
            </a:r>
            <a:endParaRPr lang="en-US" sz="1600" b="1" i="1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3733800" y="2667000"/>
            <a:ext cx="822960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2362200" y="2286000"/>
            <a:ext cx="1752600" cy="6858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Academic Dean</a:t>
            </a:r>
            <a:endParaRPr lang="en-US" sz="1600" b="1" i="1" dirty="0">
              <a:solidFill>
                <a:schemeClr val="tx1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H="1">
            <a:off x="3623571" y="5334000"/>
            <a:ext cx="0" cy="1828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1585210" y="4396399"/>
            <a:ext cx="1553980" cy="67056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Supervisors</a:t>
            </a:r>
          </a:p>
        </p:txBody>
      </p:sp>
      <p:cxnSp>
        <p:nvCxnSpPr>
          <p:cNvPr id="43" name="Straight Connector 42"/>
          <p:cNvCxnSpPr>
            <a:cxnSpLocks/>
            <a:stCxn id="42" idx="2"/>
          </p:cNvCxnSpPr>
          <p:nvPr/>
        </p:nvCxnSpPr>
        <p:spPr>
          <a:xfrm>
            <a:off x="2362200" y="5066959"/>
            <a:ext cx="0" cy="267041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2362200" y="4214202"/>
            <a:ext cx="0" cy="1828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C39D72D-D133-4784-889B-FBE6BC74B42D}"/>
              </a:ext>
            </a:extLst>
          </p:cNvPr>
          <p:cNvCxnSpPr>
            <a:cxnSpLocks/>
          </p:cNvCxnSpPr>
          <p:nvPr/>
        </p:nvCxnSpPr>
        <p:spPr>
          <a:xfrm>
            <a:off x="1181725" y="5312617"/>
            <a:ext cx="2460885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593194C-03B6-451A-B5BB-F60FCBCCCCEC}"/>
              </a:ext>
            </a:extLst>
          </p:cNvPr>
          <p:cNvCxnSpPr/>
          <p:nvPr/>
        </p:nvCxnSpPr>
        <p:spPr>
          <a:xfrm flipH="1">
            <a:off x="1181725" y="5303520"/>
            <a:ext cx="0" cy="18288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30879473-3CB5-4A24-A4FF-033595CCDB4B}"/>
              </a:ext>
            </a:extLst>
          </p:cNvPr>
          <p:cNvSpPr txBox="1"/>
          <p:nvPr/>
        </p:nvSpPr>
        <p:spPr>
          <a:xfrm>
            <a:off x="7803521" y="6400800"/>
            <a:ext cx="12337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September 2021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96390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Connector 40"/>
          <p:cNvCxnSpPr/>
          <p:nvPr/>
        </p:nvCxnSpPr>
        <p:spPr>
          <a:xfrm flipH="1" flipV="1">
            <a:off x="7578911" y="4621457"/>
            <a:ext cx="27432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 flipV="1">
            <a:off x="7860923" y="4398766"/>
            <a:ext cx="27432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7578911" y="5241293"/>
            <a:ext cx="27432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"/>
          <p:cNvCxnSpPr>
            <a:cxnSpLocks/>
          </p:cNvCxnSpPr>
          <p:nvPr/>
        </p:nvCxnSpPr>
        <p:spPr>
          <a:xfrm flipH="1">
            <a:off x="151665" y="2353354"/>
            <a:ext cx="7677121" cy="37296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76200" y="64770"/>
            <a:ext cx="8961120" cy="6675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81000" y="152401"/>
            <a:ext cx="8382000" cy="42508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BUSINESS UNIT LEVEL (Leaders Language School)</a:t>
            </a: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>
            <a:off x="4721567" y="1905000"/>
            <a:ext cx="2833" cy="48565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2416836" y="1981200"/>
            <a:ext cx="1926564" cy="350353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Administrative Officer</a:t>
            </a:r>
          </a:p>
          <a:p>
            <a:pPr algn="ctr"/>
            <a:r>
              <a:rPr lang="en-US" sz="1200" b="1" i="1" dirty="0">
                <a:solidFill>
                  <a:schemeClr val="tx1"/>
                </a:solidFill>
              </a:rPr>
              <a:t>Ms. </a:t>
            </a:r>
            <a:r>
              <a:rPr lang="en-US" sz="1200" b="1" i="1" dirty="0" err="1">
                <a:solidFill>
                  <a:schemeClr val="tx1"/>
                </a:solidFill>
              </a:rPr>
              <a:t>Noha</a:t>
            </a:r>
            <a:endParaRPr lang="en-US" sz="1200" b="1" i="1" dirty="0">
              <a:solidFill>
                <a:schemeClr val="tx1"/>
              </a:solidFill>
            </a:endParaRPr>
          </a:p>
        </p:txBody>
      </p:sp>
      <p:cxnSp>
        <p:nvCxnSpPr>
          <p:cNvPr id="34" name="Straight Connector 33"/>
          <p:cNvCxnSpPr>
            <a:cxnSpLocks/>
          </p:cNvCxnSpPr>
          <p:nvPr/>
        </p:nvCxnSpPr>
        <p:spPr>
          <a:xfrm>
            <a:off x="7828786" y="2362200"/>
            <a:ext cx="24445" cy="3651282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6781800" y="2514600"/>
            <a:ext cx="2053266" cy="618479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Prep. &amp; Sec. 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Headmistress</a:t>
            </a:r>
          </a:p>
          <a:p>
            <a:pPr algn="ctr"/>
            <a:r>
              <a:rPr lang="en-GB" sz="1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Ms. </a:t>
            </a:r>
            <a:r>
              <a:rPr lang="en-GB" sz="1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Ghada</a:t>
            </a:r>
            <a:r>
              <a:rPr lang="en-GB" sz="1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Diab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6781800" y="4280014"/>
            <a:ext cx="1009752" cy="59789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Prep. &amp; Sec. Admin Officers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7929431" y="4057497"/>
            <a:ext cx="1046291" cy="650265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Prep. &amp; Sec. Coordinators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6788419" y="5078542"/>
            <a:ext cx="985270" cy="36287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Library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Specialist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7274111" y="5612056"/>
            <a:ext cx="1081932" cy="34414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Supervisors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7276396" y="6019800"/>
            <a:ext cx="1079647" cy="31306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Teachers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H="1" flipV="1">
            <a:off x="5266349" y="3912093"/>
            <a:ext cx="27432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5571149" y="3759693"/>
            <a:ext cx="27432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 flipV="1">
            <a:off x="5266349" y="4521693"/>
            <a:ext cx="27432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cxnSpLocks/>
          </p:cNvCxnSpPr>
          <p:nvPr/>
        </p:nvCxnSpPr>
        <p:spPr>
          <a:xfrm>
            <a:off x="5544802" y="2381461"/>
            <a:ext cx="21744" cy="2859832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ounded Rectangle 47"/>
          <p:cNvSpPr/>
          <p:nvPr/>
        </p:nvSpPr>
        <p:spPr>
          <a:xfrm>
            <a:off x="4648200" y="2514600"/>
            <a:ext cx="2088189" cy="6338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Upper Primary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Headmistress</a:t>
            </a:r>
            <a:r>
              <a:rPr lang="en-GB" sz="1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GB" sz="1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Ms. Amal El </a:t>
            </a:r>
            <a:r>
              <a:rPr lang="en-GB" sz="1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Monofy</a:t>
            </a:r>
            <a:endParaRPr lang="en-GB" sz="1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4394680" y="3627818"/>
            <a:ext cx="1015520" cy="56318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Primary Admin Officers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5723549" y="3505200"/>
            <a:ext cx="1042190" cy="582223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Primary Coordinators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4419600" y="4289746"/>
            <a:ext cx="938981" cy="479789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Library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Specialist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4961549" y="4840185"/>
            <a:ext cx="1047760" cy="330459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Supervisors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4961549" y="5258006"/>
            <a:ext cx="1047760" cy="28710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Teachers</a:t>
            </a:r>
          </a:p>
        </p:txBody>
      </p:sp>
      <p:cxnSp>
        <p:nvCxnSpPr>
          <p:cNvPr id="55" name="Straight Connector 54"/>
          <p:cNvCxnSpPr/>
          <p:nvPr/>
        </p:nvCxnSpPr>
        <p:spPr>
          <a:xfrm flipH="1" flipV="1">
            <a:off x="3170723" y="4803850"/>
            <a:ext cx="27432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cxnSpLocks/>
          </p:cNvCxnSpPr>
          <p:nvPr/>
        </p:nvCxnSpPr>
        <p:spPr>
          <a:xfrm flipH="1">
            <a:off x="3177131" y="2395389"/>
            <a:ext cx="21744" cy="3594036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ounded Rectangle 56"/>
          <p:cNvSpPr/>
          <p:nvPr/>
        </p:nvSpPr>
        <p:spPr>
          <a:xfrm>
            <a:off x="2590800" y="2514600"/>
            <a:ext cx="2006845" cy="65501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KG &amp; Lower Primary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Headmistress</a:t>
            </a:r>
          </a:p>
          <a:p>
            <a:pPr algn="ctr"/>
            <a:r>
              <a:rPr lang="en-GB" sz="1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Ms.</a:t>
            </a:r>
            <a:r>
              <a:rPr lang="en-GB" sz="1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Riham</a:t>
            </a:r>
            <a:r>
              <a:rPr lang="en-GB" sz="1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Ghaly</a:t>
            </a:r>
            <a:endParaRPr lang="en-GB" sz="1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3237814" y="4549277"/>
            <a:ext cx="979719" cy="47988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KG &amp; Primary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Coordinators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2672500" y="5214674"/>
            <a:ext cx="1084592" cy="36554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Supervisors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2657713" y="5768763"/>
            <a:ext cx="1076087" cy="36554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Teachers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3334517" y="1570993"/>
            <a:ext cx="2785675" cy="380755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Principal</a:t>
            </a:r>
          </a:p>
          <a:p>
            <a:pPr algn="ctr"/>
            <a:r>
              <a:rPr lang="en-US" sz="1400" b="1" i="1" dirty="0">
                <a:solidFill>
                  <a:schemeClr val="tx1"/>
                </a:solidFill>
              </a:rPr>
              <a:t>Ms. </a:t>
            </a:r>
            <a:r>
              <a:rPr lang="en-US" sz="1400" b="1" i="1" dirty="0" err="1">
                <a:solidFill>
                  <a:schemeClr val="tx1"/>
                </a:solidFill>
              </a:rPr>
              <a:t>Maha</a:t>
            </a:r>
            <a:r>
              <a:rPr lang="en-US" sz="1400" b="1" i="1" dirty="0">
                <a:solidFill>
                  <a:schemeClr val="tx1"/>
                </a:solidFill>
              </a:rPr>
              <a:t> El </a:t>
            </a:r>
            <a:r>
              <a:rPr lang="en-US" sz="1400" b="1" i="1" dirty="0" err="1">
                <a:solidFill>
                  <a:schemeClr val="tx1"/>
                </a:solidFill>
              </a:rPr>
              <a:t>Khamissy</a:t>
            </a:r>
            <a:endParaRPr lang="en-US" sz="1400" b="1" i="1" dirty="0">
              <a:solidFill>
                <a:schemeClr val="tx1"/>
              </a:solidFill>
            </a:endParaRPr>
          </a:p>
        </p:txBody>
      </p:sp>
      <p:cxnSp>
        <p:nvCxnSpPr>
          <p:cNvPr id="66" name="Straight Connector 65"/>
          <p:cNvCxnSpPr>
            <a:cxnSpLocks/>
            <a:endCxn id="65" idx="0"/>
          </p:cNvCxnSpPr>
          <p:nvPr/>
        </p:nvCxnSpPr>
        <p:spPr>
          <a:xfrm>
            <a:off x="4721357" y="658980"/>
            <a:ext cx="5998" cy="912013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739640" y="1219200"/>
            <a:ext cx="822960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ounded Rectangle 67"/>
          <p:cNvSpPr/>
          <p:nvPr/>
        </p:nvSpPr>
        <p:spPr>
          <a:xfrm>
            <a:off x="3202685" y="609600"/>
            <a:ext cx="2831069" cy="39313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C.E.O</a:t>
            </a:r>
          </a:p>
          <a:p>
            <a:pPr algn="ctr"/>
            <a:r>
              <a:rPr lang="en-US" sz="1400" b="1" i="1" dirty="0">
                <a:solidFill>
                  <a:schemeClr val="tx1"/>
                </a:solidFill>
              </a:rPr>
              <a:t>Dr. </a:t>
            </a:r>
            <a:r>
              <a:rPr lang="en-US" sz="1400" b="1" i="1" dirty="0" err="1">
                <a:solidFill>
                  <a:schemeClr val="tx1"/>
                </a:solidFill>
              </a:rPr>
              <a:t>Alaa</a:t>
            </a:r>
            <a:r>
              <a:rPr lang="en-US" sz="1400" b="1" i="1" dirty="0">
                <a:solidFill>
                  <a:schemeClr val="tx1"/>
                </a:solidFill>
              </a:rPr>
              <a:t> Ghazi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4882708" y="1034847"/>
            <a:ext cx="2302091" cy="388445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Vice C.E.O</a:t>
            </a:r>
          </a:p>
          <a:p>
            <a:pPr algn="ctr"/>
            <a:r>
              <a:rPr lang="en-US" sz="1400" b="1" i="1" dirty="0">
                <a:solidFill>
                  <a:schemeClr val="tx1"/>
                </a:solidFill>
              </a:rPr>
              <a:t>Ms. </a:t>
            </a:r>
            <a:r>
              <a:rPr lang="en-US" sz="1400" b="1" i="1" dirty="0" err="1">
                <a:solidFill>
                  <a:schemeClr val="tx1"/>
                </a:solidFill>
              </a:rPr>
              <a:t>Maha</a:t>
            </a:r>
            <a:r>
              <a:rPr lang="en-US" sz="1400" b="1" i="1" dirty="0">
                <a:solidFill>
                  <a:schemeClr val="tx1"/>
                </a:solidFill>
              </a:rPr>
              <a:t> El </a:t>
            </a:r>
            <a:r>
              <a:rPr lang="en-US" sz="1400" b="1" i="1" dirty="0" err="1">
                <a:solidFill>
                  <a:schemeClr val="tx1"/>
                </a:solidFill>
              </a:rPr>
              <a:t>Mahy</a:t>
            </a:r>
            <a:endParaRPr lang="en-US" sz="1400" b="1" i="1" dirty="0">
              <a:solidFill>
                <a:schemeClr val="tx1"/>
              </a:solidFill>
            </a:endParaRPr>
          </a:p>
        </p:txBody>
      </p:sp>
      <p:cxnSp>
        <p:nvCxnSpPr>
          <p:cNvPr id="70" name="Straight Connector 69"/>
          <p:cNvCxnSpPr>
            <a:cxnSpLocks/>
          </p:cNvCxnSpPr>
          <p:nvPr/>
        </p:nvCxnSpPr>
        <p:spPr>
          <a:xfrm>
            <a:off x="4717709" y="2057400"/>
            <a:ext cx="1835491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cxnSpLocks/>
          </p:cNvCxnSpPr>
          <p:nvPr/>
        </p:nvCxnSpPr>
        <p:spPr>
          <a:xfrm flipH="1" flipV="1">
            <a:off x="4332690" y="2175000"/>
            <a:ext cx="391710" cy="3484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6CC41EE1-E1D0-48BA-88EE-C706D9BA67C9}"/>
              </a:ext>
            </a:extLst>
          </p:cNvPr>
          <p:cNvCxnSpPr/>
          <p:nvPr/>
        </p:nvCxnSpPr>
        <p:spPr>
          <a:xfrm flipH="1" flipV="1">
            <a:off x="152400" y="2969356"/>
            <a:ext cx="27432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D250D9E4-40AC-473C-BA84-13B2EAF014B2}"/>
              </a:ext>
            </a:extLst>
          </p:cNvPr>
          <p:cNvCxnSpPr>
            <a:cxnSpLocks/>
          </p:cNvCxnSpPr>
          <p:nvPr/>
        </p:nvCxnSpPr>
        <p:spPr>
          <a:xfrm>
            <a:off x="146979" y="2362200"/>
            <a:ext cx="0" cy="1890913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780C6E51-11F2-468A-B2BE-D16538B9B4D6}"/>
              </a:ext>
            </a:extLst>
          </p:cNvPr>
          <p:cNvCxnSpPr>
            <a:cxnSpLocks/>
          </p:cNvCxnSpPr>
          <p:nvPr/>
        </p:nvCxnSpPr>
        <p:spPr>
          <a:xfrm flipH="1">
            <a:off x="152400" y="3350356"/>
            <a:ext cx="46456" cy="1092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198165A2-4AC6-4107-8B2A-B2FB8E999FF1}"/>
              </a:ext>
            </a:extLst>
          </p:cNvPr>
          <p:cNvCxnSpPr>
            <a:cxnSpLocks/>
          </p:cNvCxnSpPr>
          <p:nvPr/>
        </p:nvCxnSpPr>
        <p:spPr>
          <a:xfrm flipH="1" flipV="1">
            <a:off x="161646" y="2512156"/>
            <a:ext cx="47436" cy="7368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9BFA6240-9CC9-4249-8EC3-4DE63B1AAE9C}"/>
              </a:ext>
            </a:extLst>
          </p:cNvPr>
          <p:cNvCxnSpPr>
            <a:cxnSpLocks/>
          </p:cNvCxnSpPr>
          <p:nvPr/>
        </p:nvCxnSpPr>
        <p:spPr>
          <a:xfrm flipH="1">
            <a:off x="152401" y="3799982"/>
            <a:ext cx="46456" cy="7574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ounded Rectangle 14">
            <a:extLst>
              <a:ext uri="{FF2B5EF4-FFF2-40B4-BE49-F238E27FC236}">
                <a16:creationId xmlns:a16="http://schemas.microsoft.com/office/drawing/2014/main" id="{432014C6-AE20-4FC2-9A87-774D6AEFC8A3}"/>
              </a:ext>
            </a:extLst>
          </p:cNvPr>
          <p:cNvSpPr/>
          <p:nvPr/>
        </p:nvSpPr>
        <p:spPr>
          <a:xfrm>
            <a:off x="198858" y="2475292"/>
            <a:ext cx="1033454" cy="267908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Counsellors</a:t>
            </a:r>
          </a:p>
        </p:txBody>
      </p:sp>
      <p:sp>
        <p:nvSpPr>
          <p:cNvPr id="79" name="Rounded Rectangle 19">
            <a:extLst>
              <a:ext uri="{FF2B5EF4-FFF2-40B4-BE49-F238E27FC236}">
                <a16:creationId xmlns:a16="http://schemas.microsoft.com/office/drawing/2014/main" id="{2B6BCFFC-FA7D-4A52-BC3F-155E66F774FB}"/>
              </a:ext>
            </a:extLst>
          </p:cNvPr>
          <p:cNvSpPr/>
          <p:nvPr/>
        </p:nvSpPr>
        <p:spPr>
          <a:xfrm>
            <a:off x="206639" y="2819400"/>
            <a:ext cx="1021969" cy="26681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Doctor</a:t>
            </a:r>
          </a:p>
        </p:txBody>
      </p:sp>
      <p:sp>
        <p:nvSpPr>
          <p:cNvPr id="80" name="Rounded Rectangle 21">
            <a:extLst>
              <a:ext uri="{FF2B5EF4-FFF2-40B4-BE49-F238E27FC236}">
                <a16:creationId xmlns:a16="http://schemas.microsoft.com/office/drawing/2014/main" id="{57159D56-FDBA-4313-A919-D929B18CB249}"/>
              </a:ext>
            </a:extLst>
          </p:cNvPr>
          <p:cNvSpPr/>
          <p:nvPr/>
        </p:nvSpPr>
        <p:spPr>
          <a:xfrm>
            <a:off x="221461" y="3200400"/>
            <a:ext cx="1021969" cy="276628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Psychiatrist</a:t>
            </a:r>
          </a:p>
        </p:txBody>
      </p:sp>
      <p:sp>
        <p:nvSpPr>
          <p:cNvPr id="81" name="Rounded Rectangle 27">
            <a:extLst>
              <a:ext uri="{FF2B5EF4-FFF2-40B4-BE49-F238E27FC236}">
                <a16:creationId xmlns:a16="http://schemas.microsoft.com/office/drawing/2014/main" id="{07EC25A9-68D6-4647-95BA-F1C4762974C3}"/>
              </a:ext>
            </a:extLst>
          </p:cNvPr>
          <p:cNvSpPr/>
          <p:nvPr/>
        </p:nvSpPr>
        <p:spPr>
          <a:xfrm>
            <a:off x="216201" y="4033073"/>
            <a:ext cx="1027229" cy="38652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Hygiene Supervisor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8D07BDA1-4D23-47E1-B2AC-C963EC7B7F90}"/>
              </a:ext>
            </a:extLst>
          </p:cNvPr>
          <p:cNvCxnSpPr>
            <a:cxnSpLocks/>
          </p:cNvCxnSpPr>
          <p:nvPr/>
        </p:nvCxnSpPr>
        <p:spPr>
          <a:xfrm flipH="1">
            <a:off x="1353291" y="2362200"/>
            <a:ext cx="18309" cy="4116714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E667141C-0B3F-472B-BED1-9F2523C977ED}"/>
              </a:ext>
            </a:extLst>
          </p:cNvPr>
          <p:cNvCxnSpPr/>
          <p:nvPr/>
        </p:nvCxnSpPr>
        <p:spPr>
          <a:xfrm flipH="1" flipV="1">
            <a:off x="1402080" y="4736496"/>
            <a:ext cx="27432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746EE4CE-8B03-420C-AEB7-23666074196F}"/>
              </a:ext>
            </a:extLst>
          </p:cNvPr>
          <p:cNvCxnSpPr/>
          <p:nvPr/>
        </p:nvCxnSpPr>
        <p:spPr>
          <a:xfrm flipH="1" flipV="1">
            <a:off x="1368161" y="6108096"/>
            <a:ext cx="27432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09198380-BB16-42AF-B07F-38279916311C}"/>
              </a:ext>
            </a:extLst>
          </p:cNvPr>
          <p:cNvCxnSpPr>
            <a:cxnSpLocks/>
          </p:cNvCxnSpPr>
          <p:nvPr/>
        </p:nvCxnSpPr>
        <p:spPr>
          <a:xfrm flipH="1" flipV="1">
            <a:off x="1357695" y="2791006"/>
            <a:ext cx="65586" cy="8606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D3E109D3-6B53-4D2F-9B78-FC9C9EDF8DBF}"/>
              </a:ext>
            </a:extLst>
          </p:cNvPr>
          <p:cNvCxnSpPr/>
          <p:nvPr/>
        </p:nvCxnSpPr>
        <p:spPr>
          <a:xfrm flipH="1" flipV="1">
            <a:off x="1380515" y="4419600"/>
            <a:ext cx="27432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C2A2B60D-3975-4339-976E-D8371675667D}"/>
              </a:ext>
            </a:extLst>
          </p:cNvPr>
          <p:cNvCxnSpPr>
            <a:cxnSpLocks/>
          </p:cNvCxnSpPr>
          <p:nvPr/>
        </p:nvCxnSpPr>
        <p:spPr>
          <a:xfrm>
            <a:off x="1427869" y="2796767"/>
            <a:ext cx="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D6631DE7-1335-413E-B6D0-688D23460DD2}"/>
              </a:ext>
            </a:extLst>
          </p:cNvPr>
          <p:cNvCxnSpPr>
            <a:cxnSpLocks/>
          </p:cNvCxnSpPr>
          <p:nvPr/>
        </p:nvCxnSpPr>
        <p:spPr>
          <a:xfrm flipH="1">
            <a:off x="1371600" y="2494102"/>
            <a:ext cx="59464" cy="71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5385FA80-72BA-4CF9-85C4-087E7436A138}"/>
              </a:ext>
            </a:extLst>
          </p:cNvPr>
          <p:cNvCxnSpPr>
            <a:cxnSpLocks/>
          </p:cNvCxnSpPr>
          <p:nvPr/>
        </p:nvCxnSpPr>
        <p:spPr>
          <a:xfrm flipH="1">
            <a:off x="1371600" y="5040586"/>
            <a:ext cx="59464" cy="71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FFBA11FF-10E6-44BD-83D5-3CC78AA3ED2A}"/>
              </a:ext>
            </a:extLst>
          </p:cNvPr>
          <p:cNvCxnSpPr>
            <a:cxnSpLocks/>
          </p:cNvCxnSpPr>
          <p:nvPr/>
        </p:nvCxnSpPr>
        <p:spPr>
          <a:xfrm flipH="1">
            <a:off x="1371600" y="4660296"/>
            <a:ext cx="59464" cy="71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8839F812-AB32-4C53-A230-67B06933D0BE}"/>
              </a:ext>
            </a:extLst>
          </p:cNvPr>
          <p:cNvCxnSpPr>
            <a:cxnSpLocks/>
          </p:cNvCxnSpPr>
          <p:nvPr/>
        </p:nvCxnSpPr>
        <p:spPr>
          <a:xfrm flipH="1">
            <a:off x="1371600" y="6478914"/>
            <a:ext cx="59464" cy="71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823133D6-2FDC-43D8-B91B-E8D0E798D251}"/>
              </a:ext>
            </a:extLst>
          </p:cNvPr>
          <p:cNvCxnSpPr>
            <a:cxnSpLocks/>
          </p:cNvCxnSpPr>
          <p:nvPr/>
        </p:nvCxnSpPr>
        <p:spPr>
          <a:xfrm flipH="1">
            <a:off x="1360405" y="5802586"/>
            <a:ext cx="59464" cy="71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F85CF4C0-A3CC-4071-AB18-825C9BF63E87}"/>
              </a:ext>
            </a:extLst>
          </p:cNvPr>
          <p:cNvCxnSpPr>
            <a:cxnSpLocks/>
          </p:cNvCxnSpPr>
          <p:nvPr/>
        </p:nvCxnSpPr>
        <p:spPr>
          <a:xfrm flipH="1">
            <a:off x="1371600" y="3179902"/>
            <a:ext cx="59464" cy="71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BDD73F64-5EDD-4FE7-A49D-9BCD17F8705F}"/>
              </a:ext>
            </a:extLst>
          </p:cNvPr>
          <p:cNvCxnSpPr>
            <a:cxnSpLocks/>
          </p:cNvCxnSpPr>
          <p:nvPr/>
        </p:nvCxnSpPr>
        <p:spPr>
          <a:xfrm flipH="1">
            <a:off x="1371600" y="3484702"/>
            <a:ext cx="59464" cy="71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F3CCD433-085F-4215-98D1-B6C6BB6BE692}"/>
              </a:ext>
            </a:extLst>
          </p:cNvPr>
          <p:cNvCxnSpPr>
            <a:cxnSpLocks/>
          </p:cNvCxnSpPr>
          <p:nvPr/>
        </p:nvCxnSpPr>
        <p:spPr>
          <a:xfrm flipH="1">
            <a:off x="1371600" y="3789502"/>
            <a:ext cx="59464" cy="71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4B3D374B-28C4-4ABB-9980-9EDC51B9A61F}"/>
              </a:ext>
            </a:extLst>
          </p:cNvPr>
          <p:cNvCxnSpPr>
            <a:cxnSpLocks/>
          </p:cNvCxnSpPr>
          <p:nvPr/>
        </p:nvCxnSpPr>
        <p:spPr>
          <a:xfrm flipH="1">
            <a:off x="1371600" y="5421586"/>
            <a:ext cx="59464" cy="71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ounded Rectangle 41">
            <a:extLst>
              <a:ext uri="{FF2B5EF4-FFF2-40B4-BE49-F238E27FC236}">
                <a16:creationId xmlns:a16="http://schemas.microsoft.com/office/drawing/2014/main" id="{AD43CA59-F9C4-43C5-8D23-D9FD4BF3F974}"/>
              </a:ext>
            </a:extLst>
          </p:cNvPr>
          <p:cNvSpPr/>
          <p:nvPr/>
        </p:nvSpPr>
        <p:spPr>
          <a:xfrm>
            <a:off x="1431431" y="5987711"/>
            <a:ext cx="1181148" cy="30577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Security Sup.</a:t>
            </a:r>
          </a:p>
        </p:txBody>
      </p:sp>
      <p:sp>
        <p:nvSpPr>
          <p:cNvPr id="125" name="Rounded Rectangle 41">
            <a:extLst>
              <a:ext uri="{FF2B5EF4-FFF2-40B4-BE49-F238E27FC236}">
                <a16:creationId xmlns:a16="http://schemas.microsoft.com/office/drawing/2014/main" id="{619FA608-A0A2-49D1-B199-92F31099717F}"/>
              </a:ext>
            </a:extLst>
          </p:cNvPr>
          <p:cNvSpPr/>
          <p:nvPr/>
        </p:nvSpPr>
        <p:spPr>
          <a:xfrm>
            <a:off x="1407533" y="6322365"/>
            <a:ext cx="1185003" cy="34531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Maintenance Sup.</a:t>
            </a:r>
          </a:p>
        </p:txBody>
      </p:sp>
      <p:sp>
        <p:nvSpPr>
          <p:cNvPr id="126" name="Rounded Rectangle 37">
            <a:extLst>
              <a:ext uri="{FF2B5EF4-FFF2-40B4-BE49-F238E27FC236}">
                <a16:creationId xmlns:a16="http://schemas.microsoft.com/office/drawing/2014/main" id="{C05DB4F4-69F9-4F00-87C9-54B147B40A69}"/>
              </a:ext>
            </a:extLst>
          </p:cNvPr>
          <p:cNvSpPr/>
          <p:nvPr/>
        </p:nvSpPr>
        <p:spPr>
          <a:xfrm>
            <a:off x="1436201" y="3052562"/>
            <a:ext cx="1118822" cy="278399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Specialist</a:t>
            </a:r>
          </a:p>
        </p:txBody>
      </p:sp>
      <p:sp>
        <p:nvSpPr>
          <p:cNvPr id="127" name="Rounded Rectangle 39">
            <a:extLst>
              <a:ext uri="{FF2B5EF4-FFF2-40B4-BE49-F238E27FC236}">
                <a16:creationId xmlns:a16="http://schemas.microsoft.com/office/drawing/2014/main" id="{CCEEDBAC-72AB-4787-A9D6-267672A79DFE}"/>
              </a:ext>
            </a:extLst>
          </p:cNvPr>
          <p:cNvSpPr/>
          <p:nvPr/>
        </p:nvSpPr>
        <p:spPr>
          <a:xfrm>
            <a:off x="1433918" y="4253113"/>
            <a:ext cx="1166133" cy="321739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Front Desk Team</a:t>
            </a:r>
          </a:p>
        </p:txBody>
      </p:sp>
      <p:sp>
        <p:nvSpPr>
          <p:cNvPr id="128" name="Rounded Rectangle 41">
            <a:extLst>
              <a:ext uri="{FF2B5EF4-FFF2-40B4-BE49-F238E27FC236}">
                <a16:creationId xmlns:a16="http://schemas.microsoft.com/office/drawing/2014/main" id="{536F9D1E-1DF0-4154-A1B1-F473DA8024C9}"/>
              </a:ext>
            </a:extLst>
          </p:cNvPr>
          <p:cNvSpPr/>
          <p:nvPr/>
        </p:nvSpPr>
        <p:spPr>
          <a:xfrm>
            <a:off x="1411389" y="4597441"/>
            <a:ext cx="1181148" cy="22822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Events Planner</a:t>
            </a:r>
          </a:p>
        </p:txBody>
      </p:sp>
      <p:sp>
        <p:nvSpPr>
          <p:cNvPr id="129" name="Rounded Rectangle 37">
            <a:extLst>
              <a:ext uri="{FF2B5EF4-FFF2-40B4-BE49-F238E27FC236}">
                <a16:creationId xmlns:a16="http://schemas.microsoft.com/office/drawing/2014/main" id="{0424FF23-F572-455E-9B5D-4E50AF036B61}"/>
              </a:ext>
            </a:extLst>
          </p:cNvPr>
          <p:cNvSpPr/>
          <p:nvPr/>
        </p:nvSpPr>
        <p:spPr>
          <a:xfrm>
            <a:off x="1427869" y="2675169"/>
            <a:ext cx="1122509" cy="335445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Chief Accountant</a:t>
            </a:r>
          </a:p>
        </p:txBody>
      </p:sp>
      <p:sp>
        <p:nvSpPr>
          <p:cNvPr id="130" name="Rounded Rectangle 41">
            <a:extLst>
              <a:ext uri="{FF2B5EF4-FFF2-40B4-BE49-F238E27FC236}">
                <a16:creationId xmlns:a16="http://schemas.microsoft.com/office/drawing/2014/main" id="{DDF7B93D-DEA3-4082-8993-52310374F28E}"/>
              </a:ext>
            </a:extLst>
          </p:cNvPr>
          <p:cNvSpPr/>
          <p:nvPr/>
        </p:nvSpPr>
        <p:spPr>
          <a:xfrm>
            <a:off x="1424350" y="5689174"/>
            <a:ext cx="1181148" cy="26703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Matrons Sup.</a:t>
            </a:r>
          </a:p>
        </p:txBody>
      </p:sp>
      <p:sp>
        <p:nvSpPr>
          <p:cNvPr id="131" name="Rounded Rectangle 32">
            <a:extLst>
              <a:ext uri="{FF2B5EF4-FFF2-40B4-BE49-F238E27FC236}">
                <a16:creationId xmlns:a16="http://schemas.microsoft.com/office/drawing/2014/main" id="{611CEF19-E4B5-4FC2-9271-87A49457B863}"/>
              </a:ext>
            </a:extLst>
          </p:cNvPr>
          <p:cNvSpPr/>
          <p:nvPr/>
        </p:nvSpPr>
        <p:spPr>
          <a:xfrm>
            <a:off x="1440475" y="3348893"/>
            <a:ext cx="1119077" cy="32198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Admission Specialist</a:t>
            </a:r>
          </a:p>
        </p:txBody>
      </p:sp>
      <p:sp>
        <p:nvSpPr>
          <p:cNvPr id="132" name="Rounded Rectangle 41">
            <a:extLst>
              <a:ext uri="{FF2B5EF4-FFF2-40B4-BE49-F238E27FC236}">
                <a16:creationId xmlns:a16="http://schemas.microsoft.com/office/drawing/2014/main" id="{EF47501F-20D8-40DC-ABF1-748EB603F68F}"/>
              </a:ext>
            </a:extLst>
          </p:cNvPr>
          <p:cNvSpPr/>
          <p:nvPr/>
        </p:nvSpPr>
        <p:spPr>
          <a:xfrm>
            <a:off x="1413572" y="5272946"/>
            <a:ext cx="1181148" cy="383235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Warehouse Keeper</a:t>
            </a:r>
          </a:p>
        </p:txBody>
      </p:sp>
      <p:sp>
        <p:nvSpPr>
          <p:cNvPr id="133" name="Rounded Rectangle 35">
            <a:extLst>
              <a:ext uri="{FF2B5EF4-FFF2-40B4-BE49-F238E27FC236}">
                <a16:creationId xmlns:a16="http://schemas.microsoft.com/office/drawing/2014/main" id="{0E6909E4-0FD4-4699-AB0F-9FCA7E61A259}"/>
              </a:ext>
            </a:extLst>
          </p:cNvPr>
          <p:cNvSpPr/>
          <p:nvPr/>
        </p:nvSpPr>
        <p:spPr>
          <a:xfrm>
            <a:off x="1427869" y="2418612"/>
            <a:ext cx="1122509" cy="23680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HR Supervisor</a:t>
            </a:r>
          </a:p>
        </p:txBody>
      </p:sp>
      <p:sp>
        <p:nvSpPr>
          <p:cNvPr id="134" name="Rounded Rectangle 37">
            <a:extLst>
              <a:ext uri="{FF2B5EF4-FFF2-40B4-BE49-F238E27FC236}">
                <a16:creationId xmlns:a16="http://schemas.microsoft.com/office/drawing/2014/main" id="{7D4E89A8-8431-43E2-A696-6F64AA2DA8BD}"/>
              </a:ext>
            </a:extLst>
          </p:cNvPr>
          <p:cNvSpPr/>
          <p:nvPr/>
        </p:nvSpPr>
        <p:spPr>
          <a:xfrm>
            <a:off x="1437427" y="3697863"/>
            <a:ext cx="1138633" cy="504725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Students Affairs Spec.</a:t>
            </a:r>
          </a:p>
        </p:txBody>
      </p:sp>
      <p:sp>
        <p:nvSpPr>
          <p:cNvPr id="135" name="Rounded Rectangle 41">
            <a:extLst>
              <a:ext uri="{FF2B5EF4-FFF2-40B4-BE49-F238E27FC236}">
                <a16:creationId xmlns:a16="http://schemas.microsoft.com/office/drawing/2014/main" id="{8EF8C9A6-2976-4235-B95B-A28AF4C2D15D}"/>
              </a:ext>
            </a:extLst>
          </p:cNvPr>
          <p:cNvSpPr/>
          <p:nvPr/>
        </p:nvSpPr>
        <p:spPr>
          <a:xfrm>
            <a:off x="1403318" y="4873002"/>
            <a:ext cx="1181148" cy="383235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Purchasing Specialist</a:t>
            </a:r>
          </a:p>
        </p:txBody>
      </p:sp>
      <p:sp>
        <p:nvSpPr>
          <p:cNvPr id="82" name="Rounded Rectangle 64">
            <a:extLst>
              <a:ext uri="{FF2B5EF4-FFF2-40B4-BE49-F238E27FC236}">
                <a16:creationId xmlns:a16="http://schemas.microsoft.com/office/drawing/2014/main" id="{D9415777-9BA7-4DD6-ADB1-10F96EE0D4A6}"/>
              </a:ext>
            </a:extLst>
          </p:cNvPr>
          <p:cNvSpPr/>
          <p:nvPr/>
        </p:nvSpPr>
        <p:spPr>
          <a:xfrm>
            <a:off x="6547413" y="1836087"/>
            <a:ext cx="1941762" cy="45366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School Deputy</a:t>
            </a:r>
          </a:p>
          <a:p>
            <a:pPr algn="ctr"/>
            <a:r>
              <a:rPr lang="en-GB" sz="1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Ms. Rania Shawky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56571CBB-EF87-4DC4-B484-9647653143DB}"/>
              </a:ext>
            </a:extLst>
          </p:cNvPr>
          <p:cNvCxnSpPr>
            <a:cxnSpLocks/>
          </p:cNvCxnSpPr>
          <p:nvPr/>
        </p:nvCxnSpPr>
        <p:spPr>
          <a:xfrm flipH="1" flipV="1">
            <a:off x="3200400" y="3498627"/>
            <a:ext cx="432561" cy="1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ounded Rectangle 48">
            <a:extLst>
              <a:ext uri="{FF2B5EF4-FFF2-40B4-BE49-F238E27FC236}">
                <a16:creationId xmlns:a16="http://schemas.microsoft.com/office/drawing/2014/main" id="{432E3E87-3E49-4D2B-B5F6-1A8EC4EA709D}"/>
              </a:ext>
            </a:extLst>
          </p:cNvPr>
          <p:cNvSpPr/>
          <p:nvPr/>
        </p:nvSpPr>
        <p:spPr>
          <a:xfrm>
            <a:off x="3252576" y="3246818"/>
            <a:ext cx="920439" cy="56318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Primary Admin Officers</a:t>
            </a:r>
          </a:p>
        </p:txBody>
      </p:sp>
      <p:sp>
        <p:nvSpPr>
          <p:cNvPr id="85" name="Rounded Rectangle 50">
            <a:extLst>
              <a:ext uri="{FF2B5EF4-FFF2-40B4-BE49-F238E27FC236}">
                <a16:creationId xmlns:a16="http://schemas.microsoft.com/office/drawing/2014/main" id="{C9F5829D-1F4A-47AF-AAB8-4D308E008BF1}"/>
              </a:ext>
            </a:extLst>
          </p:cNvPr>
          <p:cNvSpPr/>
          <p:nvPr/>
        </p:nvSpPr>
        <p:spPr>
          <a:xfrm>
            <a:off x="3276600" y="3962400"/>
            <a:ext cx="896415" cy="43062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Library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Specialist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F9812C5E-F6F3-429E-9B1C-B01389B9F7A8}"/>
              </a:ext>
            </a:extLst>
          </p:cNvPr>
          <p:cNvCxnSpPr>
            <a:cxnSpLocks/>
          </p:cNvCxnSpPr>
          <p:nvPr/>
        </p:nvCxnSpPr>
        <p:spPr>
          <a:xfrm flipV="1">
            <a:off x="3175606" y="4185438"/>
            <a:ext cx="139683" cy="5499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072811B1-581E-42A5-B270-92027F068AFA}"/>
              </a:ext>
            </a:extLst>
          </p:cNvPr>
          <p:cNvSpPr txBox="1"/>
          <p:nvPr/>
        </p:nvSpPr>
        <p:spPr>
          <a:xfrm>
            <a:off x="7803521" y="6400800"/>
            <a:ext cx="1103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February 2022</a:t>
            </a:r>
          </a:p>
          <a:p>
            <a:endParaRPr lang="en-US" sz="1200" dirty="0"/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EA144A48-FF08-4B69-A8F1-D590BC39FF8D}"/>
              </a:ext>
            </a:extLst>
          </p:cNvPr>
          <p:cNvCxnSpPr>
            <a:cxnSpLocks/>
          </p:cNvCxnSpPr>
          <p:nvPr/>
        </p:nvCxnSpPr>
        <p:spPr>
          <a:xfrm flipH="1">
            <a:off x="152400" y="4259626"/>
            <a:ext cx="46456" cy="7574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ounded Rectangle 21">
            <a:extLst>
              <a:ext uri="{FF2B5EF4-FFF2-40B4-BE49-F238E27FC236}">
                <a16:creationId xmlns:a16="http://schemas.microsoft.com/office/drawing/2014/main" id="{60E4CC34-D9FA-43A6-A9C9-B1B8A432D235}"/>
              </a:ext>
            </a:extLst>
          </p:cNvPr>
          <p:cNvSpPr/>
          <p:nvPr/>
        </p:nvSpPr>
        <p:spPr>
          <a:xfrm>
            <a:off x="197231" y="3657600"/>
            <a:ext cx="1021969" cy="276628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Psychologist</a:t>
            </a:r>
          </a:p>
        </p:txBody>
      </p:sp>
    </p:spTree>
    <p:extLst>
      <p:ext uri="{BB962C8B-B14F-4D97-AF65-F5344CB8AC3E}">
        <p14:creationId xmlns:p14="http://schemas.microsoft.com/office/powerpoint/2010/main" val="525332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2818</TotalTime>
  <Words>891</Words>
  <Application>Microsoft Office PowerPoint</Application>
  <PresentationFormat>On-screen Show (4:3)</PresentationFormat>
  <Paragraphs>368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MARIAMELSAHHAR</dc:creator>
  <cp:lastModifiedBy>Karim</cp:lastModifiedBy>
  <cp:revision>300</cp:revision>
  <cp:lastPrinted>2022-05-17T12:32:50Z</cp:lastPrinted>
  <dcterms:created xsi:type="dcterms:W3CDTF">2006-08-16T00:00:00Z</dcterms:created>
  <dcterms:modified xsi:type="dcterms:W3CDTF">2022-05-17T14:08:15Z</dcterms:modified>
</cp:coreProperties>
</file>